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05" r:id="rId15"/>
    <p:sldId id="306" r:id="rId16"/>
    <p:sldId id="269" r:id="rId17"/>
    <p:sldId id="271" r:id="rId18"/>
    <p:sldId id="270" r:id="rId19"/>
    <p:sldId id="273" r:id="rId20"/>
    <p:sldId id="272" r:id="rId21"/>
    <p:sldId id="274" r:id="rId22"/>
    <p:sldId id="307" r:id="rId23"/>
    <p:sldId id="301" r:id="rId24"/>
    <p:sldId id="304" r:id="rId25"/>
    <p:sldId id="302" r:id="rId26"/>
    <p:sldId id="293" r:id="rId27"/>
    <p:sldId id="294" r:id="rId28"/>
    <p:sldId id="295" r:id="rId29"/>
    <p:sldId id="296"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90" r:id="rId45"/>
    <p:sldId id="291" r:id="rId46"/>
    <p:sldId id="292" r:id="rId47"/>
    <p:sldId id="297" r:id="rId48"/>
    <p:sldId id="298" r:id="rId49"/>
    <p:sldId id="299" r:id="rId50"/>
    <p:sldId id="303"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94E286-255A-4541-87A8-4013326755F9}" type="datetimeFigureOut">
              <a:rPr lang="en-US" smtClean="0"/>
              <a:t>11/15/2016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FF9EEF-0D37-489C-8144-45435872BBAD}" type="slidenum">
              <a:rPr lang="en-US" smtClean="0"/>
              <a:t>‹#›</a:t>
            </a:fld>
            <a:endParaRPr lang="en-US"/>
          </a:p>
        </p:txBody>
      </p:sp>
    </p:spTree>
    <p:extLst>
      <p:ext uri="{BB962C8B-B14F-4D97-AF65-F5344CB8AC3E}">
        <p14:creationId xmlns:p14="http://schemas.microsoft.com/office/powerpoint/2010/main" val="2017993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71871C4E-CBD4-4ED8-A8FC-AD73795D4B8C}" type="slidenum">
              <a:rPr lang="en-US"/>
              <a:pPr/>
              <a:t>26</a:t>
            </a:fld>
            <a:endParaRPr 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751085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96E84D6-A29A-412E-8DF1-47AF69EF4C90}" type="slidenum">
              <a:rPr lang="en-US"/>
              <a:pPr/>
              <a:t>36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73391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FF959B5-1506-4600-9736-492B1CAA631D}" type="slidenum">
              <a:rPr lang="en-US"/>
              <a:pPr/>
              <a:t>37</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90185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63BEAF3-7781-43EB-88E0-77160E75DD13}" type="slidenum">
              <a:rPr lang="en-US"/>
              <a:pPr/>
              <a:t>38</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03924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8E00B4B-68CD-41EE-899C-01B3ADC82EEC}" type="slidenum">
              <a:rPr lang="en-US"/>
              <a:pPr/>
              <a:t>39</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803572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EF3566C-71E3-4242-B25F-0A31D84DB2A3}" type="slidenum">
              <a:rPr lang="en-US"/>
              <a:pPr/>
              <a:t>40</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07614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E20336D-E65D-4E8B-A84B-C8AF61BB7C39}" type="slidenum">
              <a:rPr lang="en-US"/>
              <a:pPr/>
              <a:t>41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30937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3A2E733-2F80-4A6E-A7E9-EFA0CDCFD260}" type="slidenum">
              <a:rPr lang="en-US"/>
              <a:pPr/>
              <a:t>45</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203865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AF1887F-C49D-4F13-8521-3815852C0050}" type="slidenum">
              <a:rPr lang="en-US"/>
              <a:pPr/>
              <a:t>28</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4985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DE294511-5FF1-419D-83DF-90EE9DB8944B}" type="slidenum">
              <a:rPr lang="en-US"/>
              <a:pPr/>
              <a:t>29</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38523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BFE37229-0A12-4760-8397-09B972126A3B}" type="slidenum">
              <a:rPr lang="en-US"/>
              <a:pPr/>
              <a:t>30</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49087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2BBF072-91D5-4E78-A2BF-FA9CBD573BF8}" type="slidenum">
              <a:rPr lang="en-US"/>
              <a:pPr/>
              <a:t>31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0403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FC12C43-C338-48E9-8874-E6CB5302EC69}" type="slidenum">
              <a:rPr lang="en-US"/>
              <a:pPr/>
              <a:t>32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08061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FA22149-62B2-4720-AA20-0D1BC9EE3CE4}" type="slidenum">
              <a:rPr lang="en-US"/>
              <a:pPr/>
              <a:t>33</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73963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C9C005C-63F4-47BD-A5F4-9AFA3FB3B2CA}" type="slidenum">
              <a:rPr lang="en-US"/>
              <a:pPr/>
              <a:t>34</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69078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72B112E-4C55-4FC8-B086-446D93AE82EC}" type="slidenum">
              <a:rPr lang="en-US"/>
              <a:pPr/>
              <a:t>35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36190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F110267-1BF8-4D9F-B3BC-04EEEA966475}" type="datetimeFigureOut">
              <a:rPr lang="en-US" smtClean="0"/>
              <a:pPr/>
              <a:t>11/15/2016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E7BB8B8-3F35-4398-8892-1FE1445927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110267-1BF8-4D9F-B3BC-04EEEA966475}"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BB8B8-3F35-4398-8892-1FE1445927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F110267-1BF8-4D9F-B3BC-04EEEA966475}" type="datetimeFigureOut">
              <a:rPr lang="en-US" smtClean="0"/>
              <a:pPr/>
              <a:t>11/15/2016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E7BB8B8-3F35-4398-8892-1FE14459274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266825" y="1981200"/>
            <a:ext cx="3810000" cy="4114800"/>
          </a:xfrm>
        </p:spPr>
        <p:txBody>
          <a:bodyPr>
            <a:normAutofit/>
          </a:bodyPr>
          <a:lstStyle/>
          <a:p>
            <a:pPr lvl="0"/>
            <a:endParaRPr lang="en-US" noProof="0" smtClean="0"/>
          </a:p>
        </p:txBody>
      </p:sp>
      <p:sp>
        <p:nvSpPr>
          <p:cNvPr id="4" name="Text Placeholder 3"/>
          <p:cNvSpPr>
            <a:spLocks noGrp="1"/>
          </p:cNvSpPr>
          <p:nvPr>
            <p:ph type="body" sz="half" idx="2"/>
          </p:nvPr>
        </p:nvSpPr>
        <p:spPr>
          <a:xfrm>
            <a:off x="5229225"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433EFD69-D495-48CB-BBDA-5A524D72E84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110267-1BF8-4D9F-B3BC-04EEEA966475}"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E7BB8B8-3F35-4398-8892-1FE14459274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F110267-1BF8-4D9F-B3BC-04EEEA966475}" type="datetimeFigureOut">
              <a:rPr lang="en-US" smtClean="0"/>
              <a:pPr/>
              <a:t>11/15/2016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E7BB8B8-3F35-4398-8892-1FE14459274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F110267-1BF8-4D9F-B3BC-04EEEA966475}" type="datetimeFigureOut">
              <a:rPr lang="en-US" smtClean="0"/>
              <a:pPr/>
              <a:t>11/15/2016</a:t>
            </a:fld>
            <a:endParaRPr lang="en-US"/>
          </a:p>
        </p:txBody>
      </p:sp>
      <p:sp>
        <p:nvSpPr>
          <p:cNvPr id="10" name="Slide Number Placeholder 9"/>
          <p:cNvSpPr>
            <a:spLocks noGrp="1"/>
          </p:cNvSpPr>
          <p:nvPr>
            <p:ph type="sldNum" sz="quarter" idx="16"/>
          </p:nvPr>
        </p:nvSpPr>
        <p:spPr/>
        <p:txBody>
          <a:bodyPr rtlCol="0"/>
          <a:lstStyle/>
          <a:p>
            <a:fld id="{DE7BB8B8-3F35-4398-8892-1FE14459274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F110267-1BF8-4D9F-B3BC-04EEEA966475}" type="datetimeFigureOut">
              <a:rPr lang="en-US" smtClean="0"/>
              <a:pPr/>
              <a:t>11/15/2016</a:t>
            </a:fld>
            <a:endParaRPr lang="en-US"/>
          </a:p>
        </p:txBody>
      </p:sp>
      <p:sp>
        <p:nvSpPr>
          <p:cNvPr id="12" name="Slide Number Placeholder 11"/>
          <p:cNvSpPr>
            <a:spLocks noGrp="1"/>
          </p:cNvSpPr>
          <p:nvPr>
            <p:ph type="sldNum" sz="quarter" idx="16"/>
          </p:nvPr>
        </p:nvSpPr>
        <p:spPr/>
        <p:txBody>
          <a:bodyPr rtlCol="0"/>
          <a:lstStyle/>
          <a:p>
            <a:fld id="{DE7BB8B8-3F35-4398-8892-1FE14459274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110267-1BF8-4D9F-B3BC-04EEEA966475}" type="datetimeFigureOut">
              <a:rPr lang="en-US" smtClean="0"/>
              <a:pPr/>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E7BB8B8-3F35-4398-8892-1FE1445927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10267-1BF8-4D9F-B3BC-04EEEA966475}" type="datetimeFigureOut">
              <a:rPr lang="en-US" smtClean="0"/>
              <a:pPr/>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E7BB8B8-3F35-4398-8892-1FE1445927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F110267-1BF8-4D9F-B3BC-04EEEA966475}"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E7BB8B8-3F35-4398-8892-1FE14459274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F110267-1BF8-4D9F-B3BC-04EEEA966475}" type="datetimeFigureOut">
              <a:rPr lang="en-US" smtClean="0"/>
              <a:pPr/>
              <a:t>11/15/2016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E7BB8B8-3F35-4398-8892-1FE14459274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F110267-1BF8-4D9F-B3BC-04EEEA966475}" type="datetimeFigureOut">
              <a:rPr lang="en-US" smtClean="0"/>
              <a:pPr/>
              <a:t>11/15/2016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E7BB8B8-3F35-4398-8892-1FE1445927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en-US" sz="6000" dirty="0" smtClean="0"/>
              <a:t>Analyzing Arguments</a:t>
            </a:r>
            <a:endParaRPr lang="en-US" sz="6000" dirty="0"/>
          </a:p>
        </p:txBody>
      </p:sp>
      <p:sp>
        <p:nvSpPr>
          <p:cNvPr id="3" name="Subtitle 2"/>
          <p:cNvSpPr>
            <a:spLocks noGrp="1"/>
          </p:cNvSpPr>
          <p:nvPr>
            <p:ph type="subTitle" idx="1"/>
          </p:nvPr>
        </p:nvSpPr>
        <p:spPr/>
        <p:txBody>
          <a:bodyPr/>
          <a:lstStyle/>
          <a:p>
            <a:pPr algn="r"/>
            <a:r>
              <a:rPr lang="en-US" dirty="0" smtClean="0"/>
              <a:t>Chapter Three</a:t>
            </a:r>
            <a:endParaRPr lang="en-US" dirty="0"/>
          </a:p>
        </p:txBody>
      </p:sp>
      <p:sp>
        <p:nvSpPr>
          <p:cNvPr id="23554" name="AutoShape 2" descr="data:image/jpeg;base64,/9j/4AAQSkZJRgABAQAAAQABAAD/2wCEAAkGBxQSEhUUExQWFhUXGB8YGBcYGBwWHRofFyAeHBccHR0YHSghHh0lHx4cIjEiJSkrLi8uHR8zODMsNygtLisBCgoKDg0OGxAQGywlICUsLTEuNCwvLCwtNC0sLCwsLCw0LCwsLCwsNCwsLCwsLCwsLCwsLCwsLCwsLCwsLCwsLP/AABEIANQA7QMBIgACEQEDEQH/xAAcAAACAwEBAQEAAAAAAAAAAAAFBgAEBwMCAQj/xABVEAACAgAEAwQEBwkLCQgDAAABAgMRAAQSIQUxQQYTIlEyYXGBBxQjQpGhsSRSU2JzgpKywRUWMzRUcpSio9HwNWNkdIOTs9ThF0NEhMLD0tMI4/H/xAAZAQACAwEAAAAAAAAAAAAAAAAAAwECBAX/xAAwEQACAgEDAQQKAwEBAQAAAAAAAQIRAxIhMQQTQVFxBSIyQmGRobHR8COBwXKyUv/aAAwDAQACEQMRAD8A1btZ2og4dEJZyx1HSiKLZzzoWQOXMkgDGev8Ny34ckxXkLlAPvAQj6zjn/8AkEf4kB5yn/h4yWKIsKABHPyrn51vt5+WAk1r/tvNbZLnt/Df/rxxf4bZemRTnW87WPaO6/xRxmcXDWawLFdDXTbnY9eLsXAZDQCG3O1sPZVA7+Y8xdbjAA/f9t0v8ijba9p2H1GLHVfhvbrkR7p/74sBuFfBTnJguopCnzmcEFr3NJ6XO9207YbMn8DGXFGTMSsR94FQe7UGIHvwAUE+GssaGSF+ucj/ANrFuL4UMy7FRk4lrmWmkI9fKDpXX9hwUh+CPJLykzA9YdFP0rGDiyvwaZdV0xzTqLuvkiL5/g7+vAQDR29zhbSuWy7n1TSL9Zi8t/ZgrlePcRkFjL5Qerv5ft7mjjivYNoxSSI4HoKysmnrsQWXn+J5+eLzSZiEASZUlBzaBhKB+ZpV/wBFThcnJcEOzz+6nE/wOTH+2lP/ALQx9PEuJfg8n+nL/wDDFnJZ6OZdUbBhdGuYI5gjmpHkd8WMJ7WRXUwd+6PEvvMl+lL/APHE/dLiX4PJ+3vJfs0YI4mI7aQamD/jvEf9CH+9P92PL5jiZ5S5If7GVv8A3RgliYO2kGpgrXxP+U5MezKyH7cxj5q4n/Ksp/RJP+YwWxMHayDUwVr4n/Ksp/RZP+ZxAeJ/yrK/0R/+YwVxMHayDUwV3nFOmYyZ9uVkH2ZjHzvuK/h8j/Rpf+YwWxMHayI1MFd7xT8Pkv6NL/zGOeZz/FEWw2Uc+SwS39c1D3nBnEvB20idTEvN9r+LRnxZeDkSTobkL85vL6N8CD8J3El3fLwqAdzoZl/S73bbflvt5jGjZnLLIKYX5dCPYRvgTm+zMT/Z4gG8/Mes/Sedm2RzeJOoTh8K+eLUIMvp86b7Ne4xyPwv50X9z5fmRuHQ10NFuuDHFuxfhLKqMw31+iSOpazRI3okm/nXZOEHiWU0+ktjnbcjvtuRQ8rHrw2MlLglM0Ds58LRd1TNwLGrV8pG5ISzVsjC9PIllJoGzVHGpjH5cdQx0qooqwAvVdqQQdO4B8uV7+eP0f2WlL5LLMbswRk3z3QYsSIHw5ZQSfEvPVIBsDZKqQKbbesKHBezkz0EjvnvQrY72S1czyv3c8af28gEmZ4ch5GWW+XSFvMEY7TJ8XgqJV1nSiACgXakQkDpdX6hhU506RDYm8G7FPLLp1jw/wAKwAqO6KoK9KQijV0LDHmFOlcE7P5fKioowG6ufE7edsd+fQUPIDFrhWQWCJY13rcsebMTbufxmYkn24+zyyBiEQEadmLV4vFsQBdbLuPvvVhiJPn7ox948ZamRVZr2FOWC7+1T7LHnitm+NpG5TTI2ndyiaggoGyAdR2IPhBwI4xwpZZ2LZpVMiPF3BMZVlZNL7VrLagrbNVINhZOKvEMrBl2Ky8S7nXdqzxrIUpAEDv4tgpGutdN6VjViQDfGeNd00OlogslnU5aiBp2XQDuQ1i9tscJ+0Tx6e8y5DPvGqyJZWiTqMhRVcbArZFsKY71a4jm8tlxG0h0jSY0AVmBVtNikBvkuBa8J4bOHitXI0sytM7uuxEY8bFkClrVdgrVQBwAGJ+OQpHFK7aUmrQxG26lxflYH00OuOWU7QI8YcqynwakNWveOYqO9WGVrry2vH34nE6pDI6ymLZg2jxalKAOiihYJ2AG428schwaGSYSHu3aGYsvhBKak8UZN36Td571264APPHOEtqOYy4qYLTr0mVbOhvJhZ0t0Jo2CRjzlZ1kRXU2rqGB9TCxhgwrZSPupp4OgYSoPJJrNe6RZAPIaRhGaO1lZIu4mJiYzFCYmJiYAJiYmOWazCxqWY0B7yT0AHUnAB1xMDcnxYGNpJQsSaiEtr1AVvyG92KF8tibvHfh3Ekn1aNXhIB1Iyc9x6QH+CPMYmiaZbxMS8TAQTExMTABMTExMAEwo9reDKFZ121el1BPzbPOienXlY2w3Y5ZrLiRCrAEEdRY9W2LRlpZKMViyixyGlBO9UKonmCbv2Vz3BC2MbZ2Be+GZI/6NF+oMJud7MSJMrII5IxWz9Pv9VKSetHpy+dYb/g6/wAl5L/V4/rUY1xknwXTKfbH+OcN/Kyj+xbFnTqzWXX73vJf0FCD/iX7sDfhIfTJw9rAPxh1F/jQSj/p7axW7K5/XnYhqsNDMRZ33aE1XlsdulHFJRuaYPk0DAfjuVlZ4nh9OPURZpWsC0eujVV70aO9VgxilxjOiGGSTc6V2ABYk8lACgkkmhQFm8NJFLxzSiUZWR4pGkSVTFHqX0VIfvZFZRerdA90a2qyXA+GzIsAlUMVlMjSXbEPE48d76lJEfWwAdtwOeU4zPJ3BBCo6VqKFbmTVrjkD00SnTYOm+YNHSG9ZHtJ3dfG5EjJLh9YCBXUIVjQhiH1KxZaJJA5WCAAMHEMuXUBSAQ8bb+SOrNy60D78LkfZ3Md8WklV4+8MkYoIYrmWXTstyalFWSNJHI3Y5/Hc93ZZtkj0SOwAElRIjyRFK3LkkWBsNY2Ok4s5zi06MZCC0KCTvEVCW0iR1V0rclVUEr1DEjcAEA5R8BzHcfFiUjVWTTmIHqZqJLSMrx6VkPUhmsljtgpwKGSBVgaNAFDfKR2qtRWiVO4dtTEizupNm8BeE8ZZJIkdpGcnuzDY8C2FjkC6NTginL6qGpvKg54AJhe4ttnYq+dl5NX5jxaP13+nDDhczz6s8RX8Fl13/LO1j+yH04pk9lkPg74mJiYxCyjxHiPclLRmVrsruVqvm825nlZ25HFjKZpJV1RsGXzB+kHyPqOFvtxxcRxERFHlSzpDjUpIIGpPS0kE7+dbVZA/hUa/FoJH1Gd6WXMJpuN1BBLkclDDSRuN9xRJxLVKx0MetBzL8cRcy8Ujn5VqhFE2U8EgBAobgNv5k9DgH2tzEuY0pCDoZ9GoHTpTfvHsb2wGlSN6NirOFYZ3Ou2+UkDooRhTiNW1lmYMpLG10ixfM3tjlnc3xFgV+LsjsdOxKUPxQ1dDV87sjFtL+AyMIp2NsokLAKAaWjK3JQNgkajcVW/LatySSPM8yIAryErdadWld6u1WgefNrPrN4z7ILnzL3McTRu1qCUKlE2sKXNKouy3OzuSSLcsl8HjIlnMFpOekj5M72Qfn7nV4r6nbFZRUfakNTviJazs0OUQ5gRgGPddC7knYDatiT1288O+S4lFL6EiMa3CspI9wJwm5EqUAqipoqaOllJBGwrYg0cVeI8QQyLAqLNMaOglQEH3zs5AUermegwqEnemm2GbEpLVdGj4mK/D8r3UapqLV1Jvmb69OgHQUMWMMMBMTExMAExMTEwAeJzSMfxT9mJ8H61wzIj/Rov1BjxnD8m/wDMb7Djt2F/ybkq2+5ov1Fxpwd5eIofDlfcZSjX3QR06xSef0YQ+x3aNos/lCz3Hr0Nf+cHd71tsSvqpbHM4d/h9P3LlgOZzH1d1JeMQLbV9d+7bDy5+vrwHy3HY5H7toZkIP8A3kfhtRrHiBI1VuBz2wH+DLtaufyqhmHxiIBZR51sJB5hvqNj2l+J9nkmYEySp8r3raJGjJPdd1QKEECgp3sc/PAQVs1xHh7OWkVGdBzMDO1SAbJ4CXsMLCXz3x24PnMvrMWWg0ps5kjjVIrZQwNgi2Iocr88CoOx8qhwJ9BcJ44wwkQpp1EF2aMjbb5MbbXi/wAH7NmCYTaoi5j7uRu6OtutiRnLAEgMVOoXfLAAR4pxdINiGZrQBVoWZWKoLYhRZB5kfSQD1z/EBEF8DuzGlRAC2wsncgADqSa3A5kAiO0kUjd6iZeSUSxqhZe5ZQAWJGmWRSSQxF8uVcsEM5wkyd2RPLGyLoLJotgdOoNrRqJKg2tHABy/fFE2oJZYIjhSCl94xQL4hswYUykWpK3V489mu0Azqu8YXu1YqrLKsl10ZV3RqptJ3ojHxezEW270G1AaiT6IUhmNlrYCQkmy4Bxag4QEjEYlmoXRL+LddNXXIcx5EDAARY4TuB8QjneeVXBLyml5FUjARNjuAQNe/wCEwU7YzvDkc1JFZfu2IsnbYLY8qHiodb88Y7wLi4i8PhCg0DVVVUFo0tgDff8AaaTjaohmy4T+O9vIoJDGgUstgs7hBsaOkUS1Hbp6rwR4f2jVozIfEKJGnz6JXndC/MgeeFHtN2HEqNPrpt5HQrt1ZkVuaiyed+7CYaIv+Qr2c5r1T6va5M84ikjgCk6CVJmPj8I1AhfASaIF+vbBPs72OXKTMylWiYWEIPhbaioJI5Xvz5DFjgPZKDKKCE1uN7rkR96D19ZJPrwTm4qisIxTTEgCJWUtuaBayAq7jdq5gCyQCjLkUnpxLY14cbhH1yxnIGddKu0e4tlq66gWCBfnWPUSaVCgk0ALJsmvMnmfXhR49xSWHvHlzccbxo79zGNQHdssYTUwBZmZhvRGxNDB3gGfaaM95o7xHZHCHUvhOxB9Yo++tiCMKyYJwjbHxyRk9gjjPO1nFeIZd3aOCKJWIBzAKln22ALNYHkCPOqxoeAva2ZVy7B1JRgVNNoIatSENyBsUCa3K74phlUuLJyLYQezfaagyy1r5giq9pJa+dnly364aMjmI5rOhd/SsA30G9UcKfDuG7NZ71aDIAKtDtqGo9Dswu1PqOC/D5RG4F0dhvfKwKo7+X+Kxqywi7ceROOUlSfAyZbXF/BSMg+99JPZpawB/NrBfJ8fohZwFvbvF9D84HdPbZHrGFjiXFu5ZAYpXVvnRrroizRUeLkL2B5HHTK8XglTWsilDtZ2HrHi6+rCIudW1aLTxY5bcM0DEwB7MZywYr1BQGjN34TtpvrpO3sK4O4aYJRcXTPuF3inbCCKSWIW0kaFm6ItAk6mPKiAD62A86sdruM/FMsziy58KAbm/P3fbQ64y586XJijCNK7qqKSW1yA+Jj98qNpAPXQxO63hkIXuWhG92a/LNry5flqiLV/OW8X+xn+T8n/AKvF+ouKHxbRl+7u9MWi/Olq8XOwz6uHZI+eWiP9RcNwd5ERb+Frg/xz4jl9ejvMw3irVWmGRuVi+WM+438FGagQvDImYoboE0NQ38IJIY+q/p5Y1ftYLznDfVLKf7Fx+3BjGHrusyYMqUeK/wBY+EU0flvhnE5ctMJoHaKVL8QH0qymxW1EHb2VjauxXwj5jOju/ieqRR4pVkCxjyL2LW/Iaj5cjQb4U+xGtxmsuFDOQky3pBLEBZLHI3Ste24PQnD92Y4HHksukEY2Xdj1Zj6TH2n6BQ6YnN6SisKnDl/TxBQ33O/d5lvSzOg+UUSgf2usn27ezEE+aiN2mYTqpAik9oYeBj6iE9uL2Jjlx9IdQneovoie+GcWjn1BSQ6+nG40ul8rU9DRphYNbE4odtc5JFlS0T6HMkK6vCSFeVEegwIvSTVg4pdpuz65uIrqaKUAiOZGKOhO9WpBKEgWvI15gEfnrP8AfRZgrM8hlikAJd2bSQd923rlvyI3647fSdWuoi62a/bFShR+kljzCejmNf5aNW+uLu6+g4rcU4lxBU+Qy+Wd/Np3Ufo939Wr34Kg3hV4D25hzObmyhRoponZBqIIfu2KtpI67XRHL2Y5OLreqptO0uf3kY4RFHh/aDNxcRaLithM5H3JAAEag6ghTSTsCxBJJPj3Owxnc2vLSyQmwY5GU7b2rFWN9OV9Ma98MfA+/wAmJ19PLkt+Y1CQe7ZvzcYxxLOyNJ3zm5CEYnqxQAaj6zp39dnHa6TqO3x6u/vFyjTGjhObzJVDCkrGxbIjPdEbkaTY26eZ8zh1j4pO+UZp8rPrB0jLJl5NMg23ZmvweaWpoEWb30TLy6kVhyZQR7xeOmOVP0o2/YQxQpcmQZjjZzOcy0UuRlhV5o0PeGYKFLFSApcJZXuwTXRz87ZbzGbL53OQ5MCOBiypHGAi/JELG23XUNer1nG9cSyxlikjDlCylQ43KkjZhfUGj7sCOJ9k4JAGjRYplUKkgHQclf75dhz3HQjGjF6Vg6Uo15ExgtSvg/OE5Ysxa9RY6iTZLE+Kz1N88PPwUcVYZt4mNrKlgE8jH6IH5pb6McO1HB1p2CaGs6hsKdSQ/wBJBs+/rgb8HtjiWX/nMD+g146WVKWN+RGl45pG54ocfySzZaaNhYdCPOvI+0Gj7sEqx8Zduvu545C2dmt7owns12g7hgrklbJs76SdrHX2gGiKPMbt8WcjkIegQSCKNj/+8/ZZwiZ2lnlGkDxkHbcb8wprrv06jB3grIAQtAk8uQbz2BokAUav27gY6mTHF7mOM2th8ZAy10O4NkHbcEHmCDuDzBwW7OyJ3j6kVcwV8UigL3yqdmYDYuL39u1A0FrgeYDR6eqbHn15c/8AH04q8OzGbEhV4y7IxaKaNSbK706rytTRA5gsB1rFjUlJx/fMdmUZxTf78DSY8pGrF1jQORRYKAxHOiQLrHe8c4ZNSq1EWAaPMWLo+sY94ZZzjL/hZ4mysoU7oygdaIAkJ+kxn2x4JfBf2ZEaDMyLclaUJ6dGr2ej6yJDuGGF/juSfO5+WMAhYnK6hy7xnqMH2KbNdAfLGuZaBY0VFFKoCgDoAKGHSemKQyTpJHjiDVFIfJGP1HFrsVFo4fk18svEPoRcVOKfwMv5Nv1Tgj2WH3FlfyEf6gxfBwyIiv8ACdxxclJkp2RnVXlBCkA+JK67dcFOzPaCLPQiaG6vSQ2xVgBYI9/v54Xfhm4bJmRk4oozI5kkIUEDknUsQAMFewvZ9snBocAMdOw3rSoFseRZm1Ma2FgWas8/0pjxtave/wAH42w9msssiNG4tXUqw8wwo4G9k86ZspGzHUw1Rs33zQs0bN7ypPvx17ScWXKZaSZtyq+BeZdzsiAdSzUKxz7I8MbLZOGJ/wCEC6pP58hLyf1mOOUsf8TvxVfJ3/g29wLnfhCy8WcfKurDQwUuN7JAJ8PkLrY3d0DhtgmV1DKQysLBG4IPIjGBdv8AhbpxCdj86UkbXeyt79mG/S6xonwO5t2yrxSNqMbhl8wsgsj9MOb9eN3UdDCOFZIfCykZ70PmMh+FbgYfNO4QnXAGYirsWv2IN/b5jGw1hT7ZJtmDQtclK2/mL0/+r6cU9HpwzJhkfqjJlGtEPmoP0jAfPdjcnNIZHh8ZNlleSM3d2NDCje9+e/PF3szN3mTyz/fQxn+qLwt8U4Ms3EpFkknVWgSRBHPJELVmSTZGH+bN+vFMOCXaNRk4+QSkkrY3SZZWjMbeJSug6t7BFGz1sYypuw0emeIIXeG1oncAqTE43FhlIJ6BlYfNw/8AZ/JjLO8AeR1Yd4neyNI23hkALb0LjP5xxw7UD4vLFnR6C/I5n8k58Ln8m5v1K8mNHS6sGVwvZ/f92Kz9aNos9isz3vD8o55mBL9oUBvrBwifCBwDMT5yUpJLoEUbiNXIG+tGroPRBr8bDP8AB5OseVmidgBlszLGSxoBSxkTc7VpcY7cQ4orTxy5dZJ9MbxsIk8LByhUiRysexU8m5McR08JY+qlS23/ACiZbx2M97K5fMZHNZZhrEUsywv4yQxk5WCOYAJ9WxxpsnGzHmWWQxrCDpDHwlSFD2zE1pO45CqHO8U81lcxmCgkjiiRJFcESs8grnWlVVGIJFhmq7G4GBnaXhIhjMweR/GCwdtVDYpz3JDIi2bNE743y6fHmyXPvVf3ezKNZIw1Lu+wF7QsJp8wYkaRHdWRwAq3oRSQzkAiweV3ZwP7K9kZ483Dm3MPdl5FpJCzaqkU2CvQgg79MU+O9otcohh1sRRtd7POlA3J5fWMF/g54is4HgS1nJ7w+mQ8THTQ2K2GN3zI2xqzQWLFpjvSr6BhyTyta9vA0PHmQmjXOtv2Y9YmOQzeYhx3NRy5wuD8m9FgKOlzu3to+d73ti1luGrZZCaIo7CjysVQrnz23HLa8COO5QiZip0q7Uyno1fYQQwP448jRHhErR0CSb9Inceoiz4qsbj6unW93Yw9+4a4M/dy6d2BXl1FGieXkV22FHYebjwvMiKZSTSv4GPIf5sn87w/n4XOGwB2D7Aj1npyIPPrRB5+sVgxmcosqPG4tXUqR6jtjBkku0T+ZpUNWNxHY4+YWexOfk0fFswdUsSgq/4WPkG/nKwKN6wD84YZ8XapnOarYUc0BDm0CqKkzodjXSTLuqk1z+UVqvzw3jCz2tidQZY11OVGkf5yAmWIfnfKL+cB1wf4ZnUnijljNpIodfYwsYu+LLS3SZ84qPkJvyb/AKpwV7Nn7ky35GP9QYD8dNZac/5l/wBU4NcAH3NB+ST9UYfh4YRB3aCMnNZEitnlv2GJth9X0Y9doOLJk4HzEgcogshF1Hc1ysCvWSAMfO0DVmsj65JB/YvglNCGUqwDKQQQdwQeYI8sYusgnlTfgOg9jKeynaM8U4mjSgLHCC0EV7AkN4yOsldeS0a5k41bTjHe0XZeXg+ajzmTGvL6xaE13ZPNCx+awJUMeRaj0J1TgPGYc3EJYWsHZgdmRhzRxzVh5HFOoxRdShxRKYO7Tdlkze/hV6q2XUCBdWAQQws0ykEWbsbYnZDsz8SRgXDu+kEhdIAS9IAJJu2JJ6k8hhjxU4pn0y8TSyGlUdNySdlUDqxJAA6kjFE5uPZ3sG3Jw4zxaPKoGkJtjpRFGp3Y/NUdT1J2AAJJAF4SOLZybMHMeFIlmjEVkmR1TSwIpaUNbMb1MOXljzNmHdzNMR3jbAXaxqTtGv1WfnHfyADcT41o5erp547PTdBDEtU+TBl6mU3pgGcvmZo0VBmZAqKFACxKKGw5R44StqcM8srPWkHvnBrmR4WAra/dhC4vxy9vncyaoV7RXs9WAv7rPqsNuDtzA9fXkefvw/8Ahi9oIFjyyW8mazGNwyyzWORE8l7+1seuI8SnEZjEpkWS0McqpJqFElbIvxUF3v0unPGe8M7QPaILJvmOp5Ha/Z18/PDxws97nIE5hfEfYLe/c0aD87EzjilBycVt8CsFljkUdXI08J7Mwwquod44olpDqAIAFqp8K7CthfrODWJgfJk5jmVlE5EITSYNCnU2/jLncdNh5Y5nJ3ElFbItDNx6+71p3lXo1DVXnp54Hdpyr5aZdQJVQxF7iiGFjpdY55aGSJFDxwjQSxmZ9t7BkrTYYgmxY5kWRgTx7jmXEcyxlpGzCkK6R/JmlCj5UKFetuTMRfQYvCNyVCss0oPV4AX4F+DwyAzTxIsmXnqKbUVLM6kNGRyYCwR18Xqx24c+WbjcseUhSOLLxSKxQVrkLIJD7ARp9oY9cIUuWVAjmeRFDa0q9Ie9Vr01Chy38OG34K4U7/MOkneEoNRI3tmJJN7719uH9RBxxt7fNGPBljOaST+T+9Gk48SrYI8xX04945SSqCAWAJ5AkAmquvPmPpxxjpmIqWYyRyelESjFrJpD4HPnpJN9SjMfm4J5Vaj3FMoqiQN1vYn38/afUOnaaFFzxlWhqsG+hBHi8mG+4+9YevHX4tsK3HIj8W/CQTzC8j7PPHT1Wk/Ex13F5cnrykimkYrRO5CjYk0KPS/bgtnOETZJ1aF2myzEKUcl2iLEBSH3Yx2aJNlee4uuPCnA8B67rfWvSAPWtvp9uHDgzfIR+oaf0SV/ZjI5tNp8D62TQG8WlpI1Pe5du8C14irbTxc+Z0sR01FDuKw1xuGAZTYIBB8wdwcU1yqiUyiwxXSRex5USPMVV+XsGPnBWpWi/AtoH80gNHXqCkL7VOLRkmZ88feO/EMsZI2UGm5qfJlOpD7mAwD7JZ75WeCtKaUzMQ5aVnvvE/NlV/0q6YZhhW4QmnNo/wB8M1Ef9nmNUY9w14uuBEd4tB7j0erK5gecLj+qcGuBm8tAf80n6owNzy3FKPNGH0g4udlZNWSyrecEZ/qDGjDwwiKPwwcSmy0eWly4+VWSQgkXpHcvqejsdIs1gr2D7VJxDLLICBKtLKl2Vbz/AJrcwf2g4nbVEbMZBZK7tpJg+rYUcvKDZPqJwscD4VcKT5NwMzAzRhtu7mVCAyHTsY5AA6keiWFVVYpnjGW3eXTo0XNxoyMJApQqQ4atOmvFqvaq88IvC+F63doHkiVKEGaUBWkTf5N0cETRr812G4Ox+cxswyZkh8wuiMUVy1hhfQykbOwPJRaj8YgEEsZ4LSis53wCPjHEkFA5SfyZhJAfeF1i/WK9mA3FOJy5h1WdUQwHxLG5dDIw2ILKp8KHy5ufvcN8jhQSeQFn3c8Z7FISgY+k9yN7ZDqP0XXuxt6LEpT1VwZ+oytQrxK3Fs6FUjrX+L8h/j14R+KcT1+z137/AD2/64t9qc8WOzCh0B59f7v8c1cOSem+256e/GzNkt0iOnxVHUzxM9+uuvngz2f7IZ3OjVl4HZD/AN41In6TEBvzbw9/BT2CizKfGsxbor6UjNaXKdWHVQfm+YN3yxtYUDYYzmqzB8n8H+dyoMssAYKN+7dZCB1OmrPX0bPqOCvZDOJHLNM+/gUIF8RbvOenp/3QN3QvnvjY8Yx2y7NmKaUj8MHhQo9MJBZAKbHQ2oAKCyjxbDEzyPs3ErjxJZlkbNFhzCsgkB8JUNZ22IuzfLbFOLNS5j+KqNH4eQHR/s1FNL7bC+TGqwByHZqWeFhmWdlMRVInbbVVI7KKUaegIvezRAwd4P2gnMEXe5LM94EUP/A1qAAatUoNXe9YwyuvVNc829JgnOdm1lzE0ck8ryrFFJG7EfJOWlp0QDQB4VFUbAIN3iuc7+6sD5R2jj4hlmur8DFLVmWrPdsCQRuVJG2wwXymYklz7yNCYVGWVWEjxlyQ7MhqN28NFxZrcYzHNx64EzMbFJwzTpInpr3rNJ7wQeR58upwyEW973QqOPtdXhRq/FeBZduGrls2yJGkSqZCwUIyKBrVmrcGz698IfwS5ARjN06SDvAiyIbVwgPiHUA3dH+4lKfJ57iNTTys9/wZkPpH8RANKjzIAFY034O+FHLZUoxBYyMSRyNUu1+VEe7Csi0Y2r5G4oO06Gg4yn4VOJ63WMUVQm/avMg9KYgeoqpxpfFMz3cUjjmqkj29PrxlEOdM2zAM+pmG2z6rEiGztYGnf52k9ML6aO+vwGZX7p6yErTCNZiO90645BusoAIu+rKCQRz5nqcEI4irA2BpPiJIGwPIk/b1oYsdnss0jFMuxZdmeRhYjsWNjzmKkAjlsGNEkF34fwiKLcLqbrI/ic+88h6hQ9WLTy6diIwvcSuLSxzIVhkHfRnXEVs0y78wCKIJB6UTh74MtQR7k2uqzQPj8XTyusXLx8xnctqG1vZ9vFDLnRnPVLEFP86MsV/qlvqxewJ49IYzHKDWhgSfUGUv/Z68TifrULzRuDGSsLGTNS5X1zZj6W71j+3DBBnUc0Dyv+rz+qj7CDhbyz0vD2PWQE+2WKT9rY0cNfvczHjW0vIacx/Bv/NP2HHXsZ/k/J/6vF+ouOObNRSHyRj9AOLHZBNORygPTLxD+ouNOHhlIgXt1EHzPDVZQynMOaIsbQSkbH/G2CuB/bAXm+HeqSU/2LD9pwQxTPyRImJiYmEFSjx3+LT/AJJ/1ThF4mfAa8saHnMv3kbp9+pX9IEYzycOEHeRuprc6Sy2Nmp1tTuD1+jHR6FpakzP1MW0mkZxxSJhqsH1bcx5/wCPVzwMhffqfP2YeM8IjYJW/In9l4Epw5ASdj78aJdPLu3Ih1uNbS28zY/gdzqNw9Y19KF2Vh/OJdT7KavccPOPz72Z4jNkZe8hrfZlb0XW7o0bB8iOXkRYOmp8JWV7vUyyK+1oVJ60dLLamhZAJBPLbCpYpx3aHw6nFN0pK/Mdccc1lkkUo6qynmrCwcB4+2WQIs5uFfMO4jYe1Xoj6MWU7SZMjUM1lyPPvU/vwseVTwyaHaJhLH97IxDr7JKOsdKYX5scU8/xGWPYQU4UuQ7gDSvOjGHJJPQD21YtllzSKmtmUJt4idt9hv6yRgV2ldYxHMxACPpZvJZNq97iP6MLlBckxSb3E/LyZpwJo4grPqEu6liddBSJghpELACtyqbgFrFT9nJzDEgy6rsFenU3pa1seHYLQoHeq2BvBuPg03dtKmdny6Eu/d6I3VV1E3U6FwWHionYk7DlhSXi3EhGJXzXhZysYEUTPML0po+TAtmsBiKNE8hZXql3UNhKKewZg4fmS28CoSNIcyKyqB6lN87IAAsAWRWGGMJBEoLUqitTHmTuSfNibO3U4XoeCZ9xU2ekU6dzH3QFnoAIQaHK9W9fQscZ7P5hcxDI8rOU8QaVjIrFPENGwqxYK7EcxY3xlaU3Tkv6NLySrdBbN9rVzTGJA3dMAA1EMW1UCykWEJAAYWLu65YGNlF1o+XZDI8hj0j8JvrJ01QWix9Q9mL/AGf4RM2WjniMayS6HYNdbn5XbfSSNzp2J8ueLPZXg2jPZiRhWjcLt4XnJ1gEcxpRGHLaTlzxa4wvT3C6cqsauEcOXLxiNN+ZZjzZmNsx9ZOL644TTBFLHkPLcnoAPWTtgZn+0Cxs8QX5ZVDhWI8Q8OqghL7BuemrBq6xlipSY9tRQXzGYSNSzsqKObMQo+k45xZ5GcoCdQvmpANbNpJFNR51ywAXKTTk00ig6G1SkaopFLEqsagCtJVSQVtTYJO+CuXyIiYyyylqurpETWfEQB1Y9TfkOZu7il37lFJsJ4Gdoog0DA8iGH6SMv7cE8De0T6YGPkCfoBP7MUh7SLS4FDgXaFnSNnZQWQam5G9NhvIEWfPZiKANBozUWmDLeaS5f8AXRT9ROMh7P5m1hjXZmPd+E0SHOjejfUfejrvRxrPbbN9zk3fqGjr294lY351U4peJkxL1ZBrinEF7qcDl3Ti65MFbb3/AFUPvhg/wFay0A8ok/VGMql42yRy6qFxvX4wKm9mb0qu1vcbgWBjV+Cj7nh/JJ+qMaIRoQgD2u/jnDvykv8AwmwQOBvbL+N8M/Lyf8CXBQjCc3JEjzjjmM2kfpsB+z2+Xl7dsVO0GeMEJdavkLs/QADv7dhzPLGf5vjhvU71fQbm+vnXUXvsNzVYrDHZCRoj8Vj0OwbdEL0bU0oJ5Hfpjh2WBA4euo7ZMu2/Nm7qyfM2SffjIeIdpm0SAeG0cVVWG1J6TC2JGk8rO+4rGuZBLEQHP9zaHv0/9MMcdK/tGjp1Tb+D+wYzLFs4kZop3DOykAgnUoXn5b/TilkuFQNnMyGhiICRAAxqRuGJ2rHThVfGIa5fEhXs1L/0xayO2dzPrjiP64/ZitvUv+v8ZopaH/wv/SFzgPBsrPms2smVyzLG2lB3EYrxMDyWzdDni1wDs3lJRMWy0NLPIijQAAqGgKG3nj12OP3Xnvyn/rkwW7Lfwcn+sTf8RsV6ecmo2/8A6+4zrMUIudJe59Y7ioeF5YZb4wuVyq6czzEEf8GJNBuwdyOZxa4h2XyS56JfimXCyQSNQhSi8bxb8q1U5351fli5k8vr4U6+ayn3h3I+zAntVnyMhk86H0mF1EjC/RkUwuLXceMqfdgxSbpN8xT/AD90U6rHFRbiqqcl+PswyezWW0lBGUQ80jkkjQ3ufAjBefqxYh4NArBxEpccna3Yexns/XhG4V2vJUsspoXXeEb1XQMaXda3ZhfuBHKdtAJKcgrW55DYVfiobkqx32GGuMjnjZxTICeMxsSFYjVXzlBBZd+QYCj6ia33wJ43wqNp8udIuO2HkBGCqADkN3vavRHlgHxLtwiOVYlQw6kBlFmthuKPhPXn6rIdnOItmozmm5St8mOWmNPCo5nckM9XtqresJzXCA3DG5Ir9puM/FxfqvmFBJ2ALHl7seOzrfGssHkUMjtaA3Wla0kXy8QJHqrFPt+Ymi0tPFG6W2l2W2Wt1AJuz0wzwQqiqigBVAUAeQFD6sZZUsapbmxW5u+AfMY8tGsaUigaUUdK5D9nvxW7MEMc1IN9eZff1RhIh9SfXgb2zy8iXMBqUqQSPmAbg+oev7McvgqzAOVePUNSTOKBu70tY8xud/Vizx/xakyFL16GniDxaQkrhQ+wt9BJG/hIINjY7b4Hz5kJIkUSrZU/KSa5K0hdJJ6jxjxFhfLfpd4xw0zqArlCCbIANhlIKkHpZBNUdtiOeOeU4DClEorMDdkat99J8V7gGgfL3UuLiluWlbYNefMyKVBYtRvQhiXwizT2SGLju6BJqzQ9LHaDKZlihcKCh1eJ+8Vq1d2LAViQHNsVG6od+eGACsfcT2ngiNHxOOUVwvyjKzWd1UqB5AAknbzJ39XLC58I2dEWTeyLYMoHnqUr9rA+7DTjKPhXzTzZqHLIrnSt6QpJdpPIfOAA5+d+WLYI6siIyuogn4OeFd/nE5MkXyjbH2L9LAc/Xth0+FPiASPLxXu8okIBo6Yt9vXqK4LdhOzvxLLBXrvXOqQjff5q3+KPrs9cZd29418ZzsjK1xx/JLXIhDZNdbe/cB5Y0xfaZr7kKa0Y672c+KcSdsuwLKARQAsHY2vLoB6+fQcz+lOAn7mg/JJ+qMflWKUs2/UAEaRVXfu2s8vPH6j7KsTkssTVmGPkK+aPMnGwzC/8I+eXLycPmc0qZlr6+lBMP8DAt+20ZYgHUKYWp0qepClq3FimGxG/M0LHw05J5spAkSF5DmVCqKsko4oXjKs72U4rzbKTgDlpAc8yQaRma9zirinyFWNPHe0DSXHXhK2xD+IlvR2+gUd62o+I4S+LZ0bKA4XrztgaNncb0Rfr+nHxuB8QUD7jzl0f/DyN18glV9uKw7OZ5jXxLNknqcvKPpJQD6cSlQJFWfMD0bOncaQB1vzJ88b/ANj8z3i5B/wmQr3r3dj7cYj+8biP8in/AER/fh67MZLieXhjRoczH3RbR3cMLkBzbW0hYm/JQNgMROOqvNDMc1Bvya+aH/hTaWyBPNsu0J9qqjV9KNgjAfu+QeeXQ/Q7/wB+M9SfiDaQUzIWN2kTu8poYM5YsSZCwI8RAAHLFwcQ4hq55++X8Vi+siL9uKdk7u++/pRft1pSr3a+tjD2QP3Znvyn/rfBbsobhY+c0p+mRsZ5lcznYpZGCZ9CxBLLlkbvOZNqkJ00SfbeCWS4xmY4zHHBnACS1/FmBBY2SCyAcz7MVw4JQq2tr+rsZ1HVRy6qT30/SNMbeyahskoPImQH3yPhQ+LNNwfP5b58QcgetfGv9dWxZ4fxXPxUPi+ZZfIwRKN/yZU88Uvj+chknlGUmImHjU5d289x3LMep+acQsMouDXcqfy/KJfUxnHKmvadrzv8NmRcPzexJO5HO/SPhvmRZ2P0nnti/wAPEmZmhgjbS0jgagbpVBZmO53Asj16h5YHL2dzq0oyeaobD7ll/amL/ZrJ5vK5qGc5LNMI23X4vKLDAq3zOdEn24e7rYyKr3Nn4XwyDLDuolC7WerN01MeZJrrip2gmfRHBl20STmg6gHQg8Usg9YGw/GZfbhfzfad1bNSrl81bCLu7y0oOkCmXdKDKxY2TVGxdVinwPtBWbQvBmBGkHdK/cyuRWg3QQtTaQD6wPXXP7GftM1dpHgdOE8OgjQxxoKVqYsNRZhRJZjuzbiyevsxejlVlDA2p5Hob5H2evCanGZRlKiy+c74u7EDKz7a3ZidXdkdQevlWPsWczbZGGNcrmlmEao6tlnCml0miw9++25xV4Jv5/rJ7WKCPCHGedsw28COyQJ81ih0vKw6ksCFB5AXzOLbcLykwjmMMeo6SjhdLfiUy7jb6sAeyaZ6DLPlpMjORGGWFwFGq7I1Bmsbm7F866Yuzvne5yqrw+e0aMyjwDT3dbIS1NyI6YvLDPVt/XkQska3GrHnvBZF8v28sUm4hIOeTzf+7B+pXJwocZbiDOTDksxosmtOgm7rre+xPqAG2Fw6ecnuqLSyxXA+CQeY8sesJGX+Nr6cGbBsHfLswP8AurIrptseXnhiPHAOeXzo/wDJzn7EwT6eS4VkxyxYVxzMC6g+kawNIahYB3IvnXqwOHHl/k+d/oWY/wDrxQ7QcUzbQkZLK5jvSfSkgZAo3sjXQ1cgL2F30xEcE2+AeSK7yh8IHbBMtG0ELBswwKmj/BA82byauQ9+MiyqAVt7TfK9hZ5D24YJOwnFX3OTmJ6kvHZ69X/xv54jdheJgX8TmG29FD9Glz9nnjo4saxqkZZzcmLz7MSRz+ir8sfqHsW18PyZ88vF+oMfm/N9nc8jeLKZnbfUYJCNvMha6Y/SPYta4fkx/o8X6gwwoUe2KF5uHxgldWZYkjmNEExBHrBrCN2eZ8qriPN5qaRoldu+JZEIhlcKjsTvbxkivLfpjQOOi85kPykp/sW/vOETIKbqubhPPfusko9vpN9OAgYOyOYmfNn7pmmgCBV1AaTpy+TkV2OgESO0ztud/LbD3jN+wkzyZiPMy5eXKSyh4ZInaQCQxxwmOTQ6qNWhWFgdKvGj3gA+4mKAzUxYjuCBZGouvTkaF7H6eXupScYnViPijkKTZDA7BdQIFeKz4aFnngAOViVgbleJMxcNDIhQXRGrULNaSNiao6bvf1Y+R8Tc84JRuQNgTzAHI7Xd+wG65YACeJilw3OtJq1QvFRAGvT4tgTVG9jY3A5XyxcvAB9xMTEwATExMTABMTExMAExKxMTABKxMTEwATExMTABMTEx4mk0i9/cL54APV44jORkkCRLX0hqG3PnvtyP0YFySwtKJWkrQSfGhXaMFTRYDYFib8zXTFfN5KGUs3fkUW1Cx0LlhRG/pVyNqK5HAAfjmVvRYH2EHFfiub7qPX0DLfqUsA59y2fdivkWjiA02Q5Ud5WzE0i7gfijc7bjffHbiMayaEb0SSzdNlFc/aRgA+8QmBy8jLuDExHr8JI54q9kErIZQeWXi/UXFbiWdjSJ4I7OqKSmHiAOnVufLxA3yFrdWLudlmByWVIFAwR0OXzBgAp9qklVstPFEZe5lLSItayjoyEpZAJBYGuoBrfGacR4bE8srpnM3EHiCCJsnmgyOO7qQaQPF8mN1F7DfG1AY+4AMX4BkhDm8tmnzMztDC0T68nnA0moy6WGtPJ0B5+icNh7S1rKzSEs1gfFsySFA+97k0fMLV2Td4epHCgsdgBZ9g54pT8XiTTrbTq28VCiehJNA7H20awAK376DoPysisGUrqys67AGw9wC7JAsAbAHbcY6R9rKQAzIX8VlopgNyNNVEOQsV123w2JnFL6BZNG/IVpv3+IYsYAEgdrDY+XSqF1l5zuOYsR7A8/MevHNu1HLXJKy2dQiy0ylh03MQKn2NyJ61h7xMACTD2tVVcXMNj3f3Lm5TbcrLRW2nfqbvpWKqdrRanVP3m4djlc3pNg0RGYtKAGq5nzJ3J0DEwALkXbDKqoDSTE+Zy0wv3CIDHv9+mT/CP/ALmb/wCvDBiYAF79+2S6zEe2OQfamIO2uSPKUt/Nilb9VDhhxMAC63bXK9PjDfzcrmG+yLHle2UR9GDOn/yc6/rIMMmJgAX/AN9Q6ZXO/wBHb9uPh7Vj+SZ3+jt+zDDiYAFw9sYx/wCHzu3+iTH7F+zHj9+0P4DPf0LMf/XhmxMACyvbSI8svnv6HOPtQY9N2t8slnj/AOXr7WGGTEwALX77G6ZDPf7pB9smPjdqZenDc8fXUA+2cHDNiYAEmTPMx1fuTnCbuy2XHUsRvP6JJJI63jxmJ3eweDZggiq73LrsF00As+w0+Gh0scjh5xMACVFn5wADwjMlbJppMq+7CifFLd1tz3s3eKnFJ83JXccPzMVDSUZ8t3ZW7ZaEp06jVkCzQxoGJgAz58lxGdJoly0WVGYBV5nl7xow+z6FQm7G4sqAb5iqe8nlxGiRr6KKFHsUUPsx2xMAExMTEwATHkoD0H0eXL7TiYmACBBd0L88esTEwATExMTABMTExMAExMTEwATExMTABMTExMAExMTEwATExMTABMTExMAExMTEwATExMTABMTExMAExMTEw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data:image/jpeg;base64,/9j/4AAQSkZJRgABAQAAAQABAAD/2wCEAAkGBxQSEhUUExQWFhUXGB8YGBcYGBwWHRofFyAeHBccHR0YHSghHh0lHx4cIjEiJSkrLi8uHR8zODMsNygtLisBCgoKDg0OGxAQGywlICUsLTEuNCwvLCwtNC0sLCwsLCw0LCwsLCwsNCwsLCwsLCwsLCwsLCwsLCwsLCwsLCwsLP/AABEIANQA7QMBIgACEQEDEQH/xAAcAAACAwEBAQEAAAAAAAAAAAAFBgAEBwMCAQj/xABVEAACAgAEAwQEBwkLCQgDAAABAgMRAAQSIQUxQQYTIlEyYXGBBxQjQpGhsSRSU2JzgpKywRUWMzRUcpSio9HwNWNkdIOTs9ThF0NEhMLD0tMI4/H/xAAZAQACAwEAAAAAAAAAAAAAAAAAAwECBAX/xAAwEQACAgEDAQQKAwEBAQAAAAAAAQIRAxIhMQQTQVFxBSIyQmGRobHR8COBwXKyUv/aAAwDAQACEQMRAD8A1btZ2og4dEJZyx1HSiKLZzzoWQOXMkgDGev8Ny34ckxXkLlAPvAQj6zjn/8AkEf4kB5yn/h4yWKIsKABHPyrn51vt5+WAk1r/tvNbZLnt/Df/rxxf4bZemRTnW87WPaO6/xRxmcXDWawLFdDXTbnY9eLsXAZDQCG3O1sPZVA7+Y8xdbjAA/f9t0v8ijba9p2H1GLHVfhvbrkR7p/74sBuFfBTnJguopCnzmcEFr3NJ6XO9207YbMn8DGXFGTMSsR94FQe7UGIHvwAUE+GssaGSF+ucj/ANrFuL4UMy7FRk4lrmWmkI9fKDpXX9hwUh+CPJLykzA9YdFP0rGDiyvwaZdV0xzTqLuvkiL5/g7+vAQDR29zhbSuWy7n1TSL9Zi8t/ZgrlePcRkFjL5Qerv5ft7mjjivYNoxSSI4HoKysmnrsQWXn+J5+eLzSZiEASZUlBzaBhKB+ZpV/wBFThcnJcEOzz+6nE/wOTH+2lP/ALQx9PEuJfg8n+nL/wDDFnJZ6OZdUbBhdGuYI5gjmpHkd8WMJ7WRXUwd+6PEvvMl+lL/APHE/dLiX4PJ+3vJfs0YI4mI7aQamD/jvEf9CH+9P92PL5jiZ5S5If7GVv8A3RgliYO2kGpgrXxP+U5MezKyH7cxj5q4n/Ksp/RJP+YwWxMHayDUwVr4n/Ksp/RZP+ZxAeJ/yrK/0R/+YwVxMHayDUwV3nFOmYyZ9uVkH2ZjHzvuK/h8j/Rpf+YwWxMHayI1MFd7xT8Pkv6NL/zGOeZz/FEWw2Uc+SwS39c1D3nBnEvB20idTEvN9r+LRnxZeDkSTobkL85vL6N8CD8J3El3fLwqAdzoZl/S73bbflvt5jGjZnLLIKYX5dCPYRvgTm+zMT/Z4gG8/Mes/Sedm2RzeJOoTh8K+eLUIMvp86b7Ne4xyPwv50X9z5fmRuHQ10NFuuDHFuxfhLKqMw31+iSOpazRI3okm/nXZOEHiWU0+ktjnbcjvtuRQ8rHrw2MlLglM0Ds58LRd1TNwLGrV8pG5ISzVsjC9PIllJoGzVHGpjH5cdQx0qooqwAvVdqQQdO4B8uV7+eP0f2WlL5LLMbswRk3z3QYsSIHw5ZQSfEvPVIBsDZKqQKbbesKHBezkz0EjvnvQrY72S1czyv3c8af28gEmZ4ch5GWW+XSFvMEY7TJ8XgqJV1nSiACgXakQkDpdX6hhU506RDYm8G7FPLLp1jw/wAKwAqO6KoK9KQijV0LDHmFOlcE7P5fKioowG6ufE7edsd+fQUPIDFrhWQWCJY13rcsebMTbufxmYkn24+zyyBiEQEadmLV4vFsQBdbLuPvvVhiJPn7ox948ZamRVZr2FOWC7+1T7LHnitm+NpG5TTI2ndyiaggoGyAdR2IPhBwI4xwpZZ2LZpVMiPF3BMZVlZNL7VrLagrbNVINhZOKvEMrBl2Ky8S7nXdqzxrIUpAEDv4tgpGutdN6VjViQDfGeNd00OlogslnU5aiBp2XQDuQ1i9tscJ+0Tx6e8y5DPvGqyJZWiTqMhRVcbArZFsKY71a4jm8tlxG0h0jSY0AVmBVtNikBvkuBa8J4bOHitXI0sytM7uuxEY8bFkClrVdgrVQBwAGJ+OQpHFK7aUmrQxG26lxflYH00OuOWU7QI8YcqynwakNWveOYqO9WGVrry2vH34nE6pDI6ymLZg2jxalKAOiihYJ2AG428schwaGSYSHu3aGYsvhBKak8UZN36Td571264APPHOEtqOYy4qYLTr0mVbOhvJhZ0t0Jo2CRjzlZ1kRXU2rqGB9TCxhgwrZSPupp4OgYSoPJJrNe6RZAPIaRhGaO1lZIu4mJiYzFCYmJiYAJiYmOWazCxqWY0B7yT0AHUnAB1xMDcnxYGNpJQsSaiEtr1AVvyG92KF8tibvHfh3Ekn1aNXhIB1Iyc9x6QH+CPMYmiaZbxMS8TAQTExMTABMTExMAEwo9reDKFZ121el1BPzbPOienXlY2w3Y5ZrLiRCrAEEdRY9W2LRlpZKMViyixyGlBO9UKonmCbv2Vz3BC2MbZ2Be+GZI/6NF+oMJud7MSJMrII5IxWz9Pv9VKSetHpy+dYb/g6/wAl5L/V4/rUY1xknwXTKfbH+OcN/Kyj+xbFnTqzWXX73vJf0FCD/iX7sDfhIfTJw9rAPxh1F/jQSj/p7axW7K5/XnYhqsNDMRZ33aE1XlsdulHFJRuaYPk0DAfjuVlZ4nh9OPURZpWsC0eujVV70aO9VgxilxjOiGGSTc6V2ABYk8lACgkkmhQFm8NJFLxzSiUZWR4pGkSVTFHqX0VIfvZFZRerdA90a2qyXA+GzIsAlUMVlMjSXbEPE48d76lJEfWwAdtwOeU4zPJ3BBCo6VqKFbmTVrjkD00SnTYOm+YNHSG9ZHtJ3dfG5EjJLh9YCBXUIVjQhiH1KxZaJJA5WCAAMHEMuXUBSAQ8bb+SOrNy60D78LkfZ3Md8WklV4+8MkYoIYrmWXTstyalFWSNJHI3Y5/Hc93ZZtkj0SOwAElRIjyRFK3LkkWBsNY2Ok4s5zi06MZCC0KCTvEVCW0iR1V0rclVUEr1DEjcAEA5R8BzHcfFiUjVWTTmIHqZqJLSMrx6VkPUhmsljtgpwKGSBVgaNAFDfKR2qtRWiVO4dtTEizupNm8BeE8ZZJIkdpGcnuzDY8C2FjkC6NTginL6qGpvKg54AJhe4ttnYq+dl5NX5jxaP13+nDDhczz6s8RX8Fl13/LO1j+yH04pk9lkPg74mJiYxCyjxHiPclLRmVrsruVqvm825nlZ25HFjKZpJV1RsGXzB+kHyPqOFvtxxcRxERFHlSzpDjUpIIGpPS0kE7+dbVZA/hUa/FoJH1Gd6WXMJpuN1BBLkclDDSRuN9xRJxLVKx0MetBzL8cRcy8Ujn5VqhFE2U8EgBAobgNv5k9DgH2tzEuY0pCDoZ9GoHTpTfvHsb2wGlSN6NirOFYZ3Ou2+UkDooRhTiNW1lmYMpLG10ixfM3tjlnc3xFgV+LsjsdOxKUPxQ1dDV87sjFtL+AyMIp2NsokLAKAaWjK3JQNgkajcVW/LatySSPM8yIAryErdadWld6u1WgefNrPrN4z7ILnzL3McTRu1qCUKlE2sKXNKouy3OzuSSLcsl8HjIlnMFpOekj5M72Qfn7nV4r6nbFZRUfakNTviJazs0OUQ5gRgGPddC7knYDatiT1288O+S4lFL6EiMa3CspI9wJwm5EqUAqipoqaOllJBGwrYg0cVeI8QQyLAqLNMaOglQEH3zs5AUermegwqEnemm2GbEpLVdGj4mK/D8r3UapqLV1Jvmb69OgHQUMWMMMBMTExMAExMTEwAeJzSMfxT9mJ8H61wzIj/Rov1BjxnD8m/wDMb7Djt2F/ybkq2+5ov1Fxpwd5eIofDlfcZSjX3QR06xSef0YQ+x3aNos/lCz3Hr0Nf+cHd71tsSvqpbHM4d/h9P3LlgOZzH1d1JeMQLbV9d+7bDy5+vrwHy3HY5H7toZkIP8A3kfhtRrHiBI1VuBz2wH+DLtaufyqhmHxiIBZR51sJB5hvqNj2l+J9nkmYEySp8r3raJGjJPdd1QKEECgp3sc/PAQVs1xHh7OWkVGdBzMDO1SAbJ4CXsMLCXz3x24PnMvrMWWg0ps5kjjVIrZQwNgi2Iocr88CoOx8qhwJ9BcJ44wwkQpp1EF2aMjbb5MbbXi/wAH7NmCYTaoi5j7uRu6OtutiRnLAEgMVOoXfLAAR4pxdINiGZrQBVoWZWKoLYhRZB5kfSQD1z/EBEF8DuzGlRAC2wsncgADqSa3A5kAiO0kUjd6iZeSUSxqhZe5ZQAWJGmWRSSQxF8uVcsEM5wkyd2RPLGyLoLJotgdOoNrRqJKg2tHABy/fFE2oJZYIjhSCl94xQL4hswYUykWpK3V489mu0Azqu8YXu1YqrLKsl10ZV3RqptJ3ojHxezEW270G1AaiT6IUhmNlrYCQkmy4Bxag4QEjEYlmoXRL+LddNXXIcx5EDAARY4TuB8QjneeVXBLyml5FUjARNjuAQNe/wCEwU7YzvDkc1JFZfu2IsnbYLY8qHiodb88Y7wLi4i8PhCg0DVVVUFo0tgDff8AaaTjaohmy4T+O9vIoJDGgUstgs7hBsaOkUS1Hbp6rwR4f2jVozIfEKJGnz6JXndC/MgeeFHtN2HEqNPrpt5HQrt1ZkVuaiyed+7CYaIv+Qr2c5r1T6va5M84ikjgCk6CVJmPj8I1AhfASaIF+vbBPs72OXKTMylWiYWEIPhbaioJI5Xvz5DFjgPZKDKKCE1uN7rkR96D19ZJPrwTm4qisIxTTEgCJWUtuaBayAq7jdq5gCyQCjLkUnpxLY14cbhH1yxnIGddKu0e4tlq66gWCBfnWPUSaVCgk0ALJsmvMnmfXhR49xSWHvHlzccbxo79zGNQHdssYTUwBZmZhvRGxNDB3gGfaaM95o7xHZHCHUvhOxB9Yo++tiCMKyYJwjbHxyRk9gjjPO1nFeIZd3aOCKJWIBzAKln22ALNYHkCPOqxoeAva2ZVy7B1JRgVNNoIatSENyBsUCa3K74phlUuLJyLYQezfaagyy1r5giq9pJa+dnly364aMjmI5rOhd/SsA30G9UcKfDuG7NZ71aDIAKtDtqGo9Dswu1PqOC/D5RG4F0dhvfKwKo7+X+Kxqywi7ceROOUlSfAyZbXF/BSMg+99JPZpawB/NrBfJ8fohZwFvbvF9D84HdPbZHrGFjiXFu5ZAYpXVvnRrroizRUeLkL2B5HHTK8XglTWsilDtZ2HrHi6+rCIudW1aLTxY5bcM0DEwB7MZywYr1BQGjN34TtpvrpO3sK4O4aYJRcXTPuF3inbCCKSWIW0kaFm6ItAk6mPKiAD62A86sdruM/FMsziy58KAbm/P3fbQ64y586XJijCNK7qqKSW1yA+Jj98qNpAPXQxO63hkIXuWhG92a/LNry5flqiLV/OW8X+xn+T8n/AKvF+ouKHxbRl+7u9MWi/Olq8XOwz6uHZI+eWiP9RcNwd5ERb+Frg/xz4jl9ejvMw3irVWmGRuVi+WM+438FGagQvDImYoboE0NQ38IJIY+q/p5Y1ftYLznDfVLKf7Fx+3BjGHrusyYMqUeK/wBY+EU0flvhnE5ctMJoHaKVL8QH0qymxW1EHb2VjauxXwj5jOju/ieqRR4pVkCxjyL2LW/Iaj5cjQb4U+xGtxmsuFDOQky3pBLEBZLHI3Ste24PQnD92Y4HHksukEY2Xdj1Zj6TH2n6BQ6YnN6SisKnDl/TxBQ33O/d5lvSzOg+UUSgf2usn27ezEE+aiN2mYTqpAik9oYeBj6iE9uL2Jjlx9IdQneovoie+GcWjn1BSQ6+nG40ul8rU9DRphYNbE4odtc5JFlS0T6HMkK6vCSFeVEegwIvSTVg4pdpuz65uIrqaKUAiOZGKOhO9WpBKEgWvI15gEfnrP8AfRZgrM8hlikAJd2bSQd923rlvyI3647fSdWuoi62a/bFShR+kljzCejmNf5aNW+uLu6+g4rcU4lxBU+Qy+Wd/Np3Ufo939Wr34Kg3hV4D25hzObmyhRoponZBqIIfu2KtpI67XRHL2Y5OLreqptO0uf3kY4RFHh/aDNxcRaLithM5H3JAAEag6ghTSTsCxBJJPj3Owxnc2vLSyQmwY5GU7b2rFWN9OV9Ma98MfA+/wAmJ19PLkt+Y1CQe7ZvzcYxxLOyNJ3zm5CEYnqxQAaj6zp39dnHa6TqO3x6u/vFyjTGjhObzJVDCkrGxbIjPdEbkaTY26eZ8zh1j4pO+UZp8rPrB0jLJl5NMg23ZmvweaWpoEWb30TLy6kVhyZQR7xeOmOVP0o2/YQxQpcmQZjjZzOcy0UuRlhV5o0PeGYKFLFSApcJZXuwTXRz87ZbzGbL53OQ5MCOBiypHGAi/JELG23XUNer1nG9cSyxlikjDlCylQ43KkjZhfUGj7sCOJ9k4JAGjRYplUKkgHQclf75dhz3HQjGjF6Vg6Uo15ExgtSvg/OE5Ysxa9RY6iTZLE+Kz1N88PPwUcVYZt4mNrKlgE8jH6IH5pb6McO1HB1p2CaGs6hsKdSQ/wBJBs+/rgb8HtjiWX/nMD+g146WVKWN+RGl45pG54ocfySzZaaNhYdCPOvI+0Gj7sEqx8Zduvu545C2dmt7owns12g7hgrklbJs76SdrHX2gGiKPMbt8WcjkIegQSCKNj/+8/ZZwiZ2lnlGkDxkHbcb8wprrv06jB3grIAQtAk8uQbz2BokAUav27gY6mTHF7mOM2th8ZAy10O4NkHbcEHmCDuDzBwW7OyJ3j6kVcwV8UigL3yqdmYDYuL39u1A0FrgeYDR6eqbHn15c/8AH04q8OzGbEhV4y7IxaKaNSbK706rytTRA5gsB1rFjUlJx/fMdmUZxTf78DSY8pGrF1jQORRYKAxHOiQLrHe8c4ZNSq1EWAaPMWLo+sY94ZZzjL/hZ4mysoU7oygdaIAkJ+kxn2x4JfBf2ZEaDMyLclaUJ6dGr2ej6yJDuGGF/juSfO5+WMAhYnK6hy7xnqMH2KbNdAfLGuZaBY0VFFKoCgDoAKGHSemKQyTpJHjiDVFIfJGP1HFrsVFo4fk18svEPoRcVOKfwMv5Nv1Tgj2WH3FlfyEf6gxfBwyIiv8ACdxxclJkp2RnVXlBCkA+JK67dcFOzPaCLPQiaG6vSQ2xVgBYI9/v54Xfhm4bJmRk4oozI5kkIUEDknUsQAMFewvZ9snBocAMdOw3rSoFseRZm1Ma2FgWas8/0pjxtave/wAH42w9msssiNG4tXUqw8wwo4G9k86ZspGzHUw1Rs33zQs0bN7ypPvx17ScWXKZaSZtyq+BeZdzsiAdSzUKxz7I8MbLZOGJ/wCEC6pP58hLyf1mOOUsf8TvxVfJ3/g29wLnfhCy8WcfKurDQwUuN7JAJ8PkLrY3d0DhtgmV1DKQysLBG4IPIjGBdv8AhbpxCdj86UkbXeyt79mG/S6xonwO5t2yrxSNqMbhl8wsgsj9MOb9eN3UdDCOFZIfCykZ70PmMh+FbgYfNO4QnXAGYirsWv2IN/b5jGw1hT7ZJtmDQtclK2/mL0/+r6cU9HpwzJhkfqjJlGtEPmoP0jAfPdjcnNIZHh8ZNlleSM3d2NDCje9+e/PF3szN3mTyz/fQxn+qLwt8U4Ms3EpFkknVWgSRBHPJELVmSTZGH+bN+vFMOCXaNRk4+QSkkrY3SZZWjMbeJSug6t7BFGz1sYypuw0emeIIXeG1oncAqTE43FhlIJ6BlYfNw/8AZ/JjLO8AeR1Yd4neyNI23hkALb0LjP5xxw7UD4vLFnR6C/I5n8k58Ln8m5v1K8mNHS6sGVwvZ/f92Kz9aNos9isz3vD8o55mBL9oUBvrBwifCBwDMT5yUpJLoEUbiNXIG+tGroPRBr8bDP8AB5OseVmidgBlszLGSxoBSxkTc7VpcY7cQ4orTxy5dZJ9MbxsIk8LByhUiRysexU8m5McR08JY+qlS23/ACiZbx2M97K5fMZHNZZhrEUsywv4yQxk5WCOYAJ9WxxpsnGzHmWWQxrCDpDHwlSFD2zE1pO45CqHO8U81lcxmCgkjiiRJFcESs8grnWlVVGIJFhmq7G4GBnaXhIhjMweR/GCwdtVDYpz3JDIi2bNE743y6fHmyXPvVf3ezKNZIw1Lu+wF7QsJp8wYkaRHdWRwAq3oRSQzkAiweV3ZwP7K9kZ483Dm3MPdl5FpJCzaqkU2CvQgg79MU+O9otcohh1sRRtd7POlA3J5fWMF/g54is4HgS1nJ7w+mQ8THTQ2K2GN3zI2xqzQWLFpjvSr6BhyTyta9vA0PHmQmjXOtv2Y9YmOQzeYhx3NRy5wuD8m9FgKOlzu3to+d73ti1luGrZZCaIo7CjysVQrnz23HLa8COO5QiZip0q7Uyno1fYQQwP448jRHhErR0CSb9Inceoiz4qsbj6unW93Yw9+4a4M/dy6d2BXl1FGieXkV22FHYebjwvMiKZSTSv4GPIf5sn87w/n4XOGwB2D7Aj1npyIPPrRB5+sVgxmcosqPG4tXUqR6jtjBkku0T+ZpUNWNxHY4+YWexOfk0fFswdUsSgq/4WPkG/nKwKN6wD84YZ8XapnOarYUc0BDm0CqKkzodjXSTLuqk1z+UVqvzw3jCz2tidQZY11OVGkf5yAmWIfnfKL+cB1wf4ZnUnijljNpIodfYwsYu+LLS3SZ84qPkJvyb/AKpwV7Nn7ky35GP9QYD8dNZac/5l/wBU4NcAH3NB+ST9UYfh4YRB3aCMnNZEitnlv2GJth9X0Y9doOLJk4HzEgcogshF1Hc1ysCvWSAMfO0DVmsj65JB/YvglNCGUqwDKQQQdwQeYI8sYusgnlTfgOg9jKeynaM8U4mjSgLHCC0EV7AkN4yOsldeS0a5k41bTjHe0XZeXg+ajzmTGvL6xaE13ZPNCx+awJUMeRaj0J1TgPGYc3EJYWsHZgdmRhzRxzVh5HFOoxRdShxRKYO7Tdlkze/hV6q2XUCBdWAQQws0ykEWbsbYnZDsz8SRgXDu+kEhdIAS9IAJJu2JJ6k8hhjxU4pn0y8TSyGlUdNySdlUDqxJAA6kjFE5uPZ3sG3Jw4zxaPKoGkJtjpRFGp3Y/NUdT1J2AAJJAF4SOLZybMHMeFIlmjEVkmR1TSwIpaUNbMb1MOXljzNmHdzNMR3jbAXaxqTtGv1WfnHfyADcT41o5erp547PTdBDEtU+TBl6mU3pgGcvmZo0VBmZAqKFACxKKGw5R44StqcM8srPWkHvnBrmR4WAra/dhC4vxy9vncyaoV7RXs9WAv7rPqsNuDtzA9fXkefvw/8Ahi9oIFjyyW8mazGNwyyzWORE8l7+1seuI8SnEZjEpkWS0McqpJqFElbIvxUF3v0unPGe8M7QPaILJvmOp5Ha/Z18/PDxws97nIE5hfEfYLe/c0aD87EzjilBycVt8CsFljkUdXI08J7Mwwquod44olpDqAIAFqp8K7CthfrODWJgfJk5jmVlE5EITSYNCnU2/jLncdNh5Y5nJ3ElFbItDNx6+71p3lXo1DVXnp54Hdpyr5aZdQJVQxF7iiGFjpdY55aGSJFDxwjQSxmZ9t7BkrTYYgmxY5kWRgTx7jmXEcyxlpGzCkK6R/JmlCj5UKFetuTMRfQYvCNyVCss0oPV4AX4F+DwyAzTxIsmXnqKbUVLM6kNGRyYCwR18Xqx24c+WbjcseUhSOLLxSKxQVrkLIJD7ARp9oY9cIUuWVAjmeRFDa0q9Ie9Vr01Chy38OG34K4U7/MOkneEoNRI3tmJJN7719uH9RBxxt7fNGPBljOaST+T+9Gk48SrYI8xX04945SSqCAWAJ5AkAmquvPmPpxxjpmIqWYyRyelESjFrJpD4HPnpJN9SjMfm4J5Vaj3FMoqiQN1vYn38/afUOnaaFFzxlWhqsG+hBHi8mG+4+9YevHX4tsK3HIj8W/CQTzC8j7PPHT1Wk/Ex13F5cnrykimkYrRO5CjYk0KPS/bgtnOETZJ1aF2myzEKUcl2iLEBSH3Yx2aJNlee4uuPCnA8B67rfWvSAPWtvp9uHDgzfIR+oaf0SV/ZjI5tNp8D62TQG8WlpI1Pe5du8C14irbTxc+Z0sR01FDuKw1xuGAZTYIBB8wdwcU1yqiUyiwxXSRex5USPMVV+XsGPnBWpWi/AtoH80gNHXqCkL7VOLRkmZ88feO/EMsZI2UGm5qfJlOpD7mAwD7JZ75WeCtKaUzMQ5aVnvvE/NlV/0q6YZhhW4QmnNo/wB8M1Ef9nmNUY9w14uuBEd4tB7j0erK5gecLj+qcGuBm8tAf80n6owNzy3FKPNGH0g4udlZNWSyrecEZ/qDGjDwwiKPwwcSmy0eWly4+VWSQgkXpHcvqejsdIs1gr2D7VJxDLLICBKtLKl2Vbz/AJrcwf2g4nbVEbMZBZK7tpJg+rYUcvKDZPqJwscD4VcKT5NwMzAzRhtu7mVCAyHTsY5AA6keiWFVVYpnjGW3eXTo0XNxoyMJApQqQ4atOmvFqvaq88IvC+F63doHkiVKEGaUBWkTf5N0cETRr812G4Ox+cxswyZkh8wuiMUVy1hhfQykbOwPJRaj8YgEEsZ4LSis53wCPjHEkFA5SfyZhJAfeF1i/WK9mA3FOJy5h1WdUQwHxLG5dDIw2ILKp8KHy5ufvcN8jhQSeQFn3c8Z7FISgY+k9yN7ZDqP0XXuxt6LEpT1VwZ+oytQrxK3Fs6FUjrX+L8h/j14R+KcT1+z137/AD2/64t9qc8WOzCh0B59f7v8c1cOSem+256e/GzNkt0iOnxVHUzxM9+uuvngz2f7IZ3OjVl4HZD/AN41In6TEBvzbw9/BT2CizKfGsxbor6UjNaXKdWHVQfm+YN3yxtYUDYYzmqzB8n8H+dyoMssAYKN+7dZCB1OmrPX0bPqOCvZDOJHLNM+/gUIF8RbvOenp/3QN3QvnvjY8Yx2y7NmKaUj8MHhQo9MJBZAKbHQ2oAKCyjxbDEzyPs3ErjxJZlkbNFhzCsgkB8JUNZ22IuzfLbFOLNS5j+KqNH4eQHR/s1FNL7bC+TGqwByHZqWeFhmWdlMRVInbbVVI7KKUaegIvezRAwd4P2gnMEXe5LM94EUP/A1qAAatUoNXe9YwyuvVNc829JgnOdm1lzE0ck8ryrFFJG7EfJOWlp0QDQB4VFUbAIN3iuc7+6sD5R2jj4hlmur8DFLVmWrPdsCQRuVJG2wwXymYklz7yNCYVGWVWEjxlyQ7MhqN28NFxZrcYzHNx64EzMbFJwzTpInpr3rNJ7wQeR58upwyEW973QqOPtdXhRq/FeBZduGrls2yJGkSqZCwUIyKBrVmrcGz698IfwS5ARjN06SDvAiyIbVwgPiHUA3dH+4lKfJ57iNTTys9/wZkPpH8RANKjzIAFY034O+FHLZUoxBYyMSRyNUu1+VEe7Csi0Y2r5G4oO06Gg4yn4VOJ63WMUVQm/avMg9KYgeoqpxpfFMz3cUjjmqkj29PrxlEOdM2zAM+pmG2z6rEiGztYGnf52k9ML6aO+vwGZX7p6yErTCNZiO90645BusoAIu+rKCQRz5nqcEI4irA2BpPiJIGwPIk/b1oYsdnss0jFMuxZdmeRhYjsWNjzmKkAjlsGNEkF34fwiKLcLqbrI/ic+88h6hQ9WLTy6diIwvcSuLSxzIVhkHfRnXEVs0y78wCKIJB6UTh74MtQR7k2uqzQPj8XTyusXLx8xnctqG1vZ9vFDLnRnPVLEFP86MsV/qlvqxewJ49IYzHKDWhgSfUGUv/Z68TifrULzRuDGSsLGTNS5X1zZj6W71j+3DBBnUc0Dyv+rz+qj7CDhbyz0vD2PWQE+2WKT9rY0cNfvczHjW0vIacx/Bv/NP2HHXsZ/k/J/6vF+ouOObNRSHyRj9AOLHZBNORygPTLxD+ouNOHhlIgXt1EHzPDVZQynMOaIsbQSkbH/G2CuB/bAXm+HeqSU/2LD9pwQxTPyRImJiYmEFSjx3+LT/AJJ/1ThF4mfAa8saHnMv3kbp9+pX9IEYzycOEHeRuprc6Sy2Nmp1tTuD1+jHR6FpakzP1MW0mkZxxSJhqsH1bcx5/wCPVzwMhffqfP2YeM8IjYJW/In9l4Epw5ASdj78aJdPLu3Ih1uNbS28zY/gdzqNw9Y19KF2Vh/OJdT7KavccPOPz72Z4jNkZe8hrfZlb0XW7o0bB8iOXkRYOmp8JWV7vUyyK+1oVJ60dLLamhZAJBPLbCpYpx3aHw6nFN0pK/Mdccc1lkkUo6qynmrCwcB4+2WQIs5uFfMO4jYe1Xoj6MWU7SZMjUM1lyPPvU/vwseVTwyaHaJhLH97IxDr7JKOsdKYX5scU8/xGWPYQU4UuQ7gDSvOjGHJJPQD21YtllzSKmtmUJt4idt9hv6yRgV2ldYxHMxACPpZvJZNq97iP6MLlBckxSb3E/LyZpwJo4grPqEu6liddBSJghpELACtyqbgFrFT9nJzDEgy6rsFenU3pa1seHYLQoHeq2BvBuPg03dtKmdny6Eu/d6I3VV1E3U6FwWHionYk7DlhSXi3EhGJXzXhZysYEUTPML0po+TAtmsBiKNE8hZXql3UNhKKewZg4fmS28CoSNIcyKyqB6lN87IAAsAWRWGGMJBEoLUqitTHmTuSfNibO3U4XoeCZ9xU2ekU6dzH3QFnoAIQaHK9W9fQscZ7P5hcxDI8rOU8QaVjIrFPENGwqxYK7EcxY3xlaU3Tkv6NLySrdBbN9rVzTGJA3dMAA1EMW1UCykWEJAAYWLu65YGNlF1o+XZDI8hj0j8JvrJ01QWix9Q9mL/AGf4RM2WjniMayS6HYNdbn5XbfSSNzp2J8ueLPZXg2jPZiRhWjcLt4XnJ1gEcxpRGHLaTlzxa4wvT3C6cqsauEcOXLxiNN+ZZjzZmNsx9ZOL644TTBFLHkPLcnoAPWTtgZn+0Cxs8QX5ZVDhWI8Q8OqghL7BuemrBq6xlipSY9tRQXzGYSNSzsqKObMQo+k45xZ5GcoCdQvmpANbNpJFNR51ywAXKTTk00ig6G1SkaopFLEqsagCtJVSQVtTYJO+CuXyIiYyyylqurpETWfEQB1Y9TfkOZu7il37lFJsJ4Gdoog0DA8iGH6SMv7cE8De0T6YGPkCfoBP7MUh7SLS4FDgXaFnSNnZQWQam5G9NhvIEWfPZiKANBozUWmDLeaS5f8AXRT9ROMh7P5m1hjXZmPd+E0SHOjejfUfejrvRxrPbbN9zk3fqGjr294lY351U4peJkxL1ZBrinEF7qcDl3Ti65MFbb3/AFUPvhg/wFay0A8ok/VGMql42yRy6qFxvX4wKm9mb0qu1vcbgWBjV+Cj7nh/JJ+qMaIRoQgD2u/jnDvykv8AwmwQOBvbL+N8M/Lyf8CXBQjCc3JEjzjjmM2kfpsB+z2+Xl7dsVO0GeMEJdavkLs/QADv7dhzPLGf5vjhvU71fQbm+vnXUXvsNzVYrDHZCRoj8Vj0OwbdEL0bU0oJ5Hfpjh2WBA4euo7ZMu2/Nm7qyfM2SffjIeIdpm0SAeG0cVVWG1J6TC2JGk8rO+4rGuZBLEQHP9zaHv0/9MMcdK/tGjp1Tb+D+wYzLFs4kZop3DOykAgnUoXn5b/TilkuFQNnMyGhiICRAAxqRuGJ2rHThVfGIa5fEhXs1L/0xayO2dzPrjiP64/ZitvUv+v8ZopaH/wv/SFzgPBsrPms2smVyzLG2lB3EYrxMDyWzdDni1wDs3lJRMWy0NLPIijQAAqGgKG3nj12OP3Xnvyn/rkwW7Lfwcn+sTf8RsV6ecmo2/8A6+4zrMUIudJe59Y7ioeF5YZb4wuVyq6czzEEf8GJNBuwdyOZxa4h2XyS56JfimXCyQSNQhSi8bxb8q1U5351fli5k8vr4U6+ayn3h3I+zAntVnyMhk86H0mF1EjC/RkUwuLXceMqfdgxSbpN8xT/AD90U6rHFRbiqqcl+PswyezWW0lBGUQ80jkkjQ3ufAjBefqxYh4NArBxEpccna3Yexns/XhG4V2vJUsspoXXeEb1XQMaXda3ZhfuBHKdtAJKcgrW55DYVfiobkqx32GGuMjnjZxTICeMxsSFYjVXzlBBZd+QYCj6ia33wJ43wqNp8udIuO2HkBGCqADkN3vavRHlgHxLtwiOVYlQw6kBlFmthuKPhPXn6rIdnOItmozmm5St8mOWmNPCo5nckM9XtqresJzXCA3DG5Ir9puM/FxfqvmFBJ2ALHl7seOzrfGssHkUMjtaA3Wla0kXy8QJHqrFPt+Ymi0tPFG6W2l2W2Wt1AJuz0wzwQqiqigBVAUAeQFD6sZZUsapbmxW5u+AfMY8tGsaUigaUUdK5D9nvxW7MEMc1IN9eZff1RhIh9SfXgb2zy8iXMBqUqQSPmAbg+oev7McvgqzAOVePUNSTOKBu70tY8xud/Vizx/xakyFL16GniDxaQkrhQ+wt9BJG/hIINjY7b4Hz5kJIkUSrZU/KSa5K0hdJJ6jxjxFhfLfpd4xw0zqArlCCbIANhlIKkHpZBNUdtiOeOeU4DClEorMDdkat99J8V7gGgfL3UuLiluWlbYNefMyKVBYtRvQhiXwizT2SGLju6BJqzQ9LHaDKZlihcKCh1eJ+8Vq1d2LAViQHNsVG6od+eGACsfcT2ngiNHxOOUVwvyjKzWd1UqB5AAknbzJ39XLC58I2dEWTeyLYMoHnqUr9rA+7DTjKPhXzTzZqHLIrnSt6QpJdpPIfOAA5+d+WLYI6siIyuogn4OeFd/nE5MkXyjbH2L9LAc/Xth0+FPiASPLxXu8okIBo6Yt9vXqK4LdhOzvxLLBXrvXOqQjff5q3+KPrs9cZd29418ZzsjK1xx/JLXIhDZNdbe/cB5Y0xfaZr7kKa0Y672c+KcSdsuwLKARQAsHY2vLoB6+fQcz+lOAn7mg/JJ+qMflWKUs2/UAEaRVXfu2s8vPH6j7KsTkssTVmGPkK+aPMnGwzC/8I+eXLycPmc0qZlr6+lBMP8DAt+20ZYgHUKYWp0qepClq3FimGxG/M0LHw05J5spAkSF5DmVCqKsko4oXjKs72U4rzbKTgDlpAc8yQaRma9zirinyFWNPHe0DSXHXhK2xD+IlvR2+gUd62o+I4S+LZ0bKA4XrztgaNncb0Rfr+nHxuB8QUD7jzl0f/DyN18glV9uKw7OZ5jXxLNknqcvKPpJQD6cSlQJFWfMD0bOncaQB1vzJ88b/ANj8z3i5B/wmQr3r3dj7cYj+8biP8in/AER/fh67MZLieXhjRoczH3RbR3cMLkBzbW0hYm/JQNgMROOqvNDMc1Bvya+aH/hTaWyBPNsu0J9qqjV9KNgjAfu+QeeXQ/Q7/wB+M9SfiDaQUzIWN2kTu8poYM5YsSZCwI8RAAHLFwcQ4hq55++X8Vi+siL9uKdk7u++/pRft1pSr3a+tjD2QP3Znvyn/rfBbsobhY+c0p+mRsZ5lcznYpZGCZ9CxBLLlkbvOZNqkJ00SfbeCWS4xmY4zHHBnACS1/FmBBY2SCyAcz7MVw4JQq2tr+rsZ1HVRy6qT30/SNMbeyahskoPImQH3yPhQ+LNNwfP5b58QcgetfGv9dWxZ4fxXPxUPi+ZZfIwRKN/yZU88Uvj+chknlGUmImHjU5d289x3LMep+acQsMouDXcqfy/KJfUxnHKmvadrzv8NmRcPzexJO5HO/SPhvmRZ2P0nnti/wAPEmZmhgjbS0jgagbpVBZmO53Asj16h5YHL2dzq0oyeaobD7ll/amL/ZrJ5vK5qGc5LNMI23X4vKLDAq3zOdEn24e7rYyKr3Nn4XwyDLDuolC7WerN01MeZJrrip2gmfRHBl20STmg6gHQg8Usg9YGw/GZfbhfzfad1bNSrl81bCLu7y0oOkCmXdKDKxY2TVGxdVinwPtBWbQvBmBGkHdK/cyuRWg3QQtTaQD6wPXXP7GftM1dpHgdOE8OgjQxxoKVqYsNRZhRJZjuzbiyevsxejlVlDA2p5Hob5H2evCanGZRlKiy+c74u7EDKz7a3ZidXdkdQevlWPsWczbZGGNcrmlmEao6tlnCml0miw9++25xV4Jv5/rJ7WKCPCHGedsw28COyQJ81ih0vKw6ksCFB5AXzOLbcLykwjmMMeo6SjhdLfiUy7jb6sAeyaZ6DLPlpMjORGGWFwFGq7I1Bmsbm7F866Yuzvne5yqrw+e0aMyjwDT3dbIS1NyI6YvLDPVt/XkQska3GrHnvBZF8v28sUm4hIOeTzf+7B+pXJwocZbiDOTDksxosmtOgm7rre+xPqAG2Fw6ecnuqLSyxXA+CQeY8sesJGX+Nr6cGbBsHfLswP8AurIrptseXnhiPHAOeXzo/wDJzn7EwT6eS4VkxyxYVxzMC6g+kawNIahYB3IvnXqwOHHl/k+d/oWY/wDrxQ7QcUzbQkZLK5jvSfSkgZAo3sjXQ1cgL2F30xEcE2+AeSK7yh8IHbBMtG0ELBswwKmj/BA82byauQ9+MiyqAVt7TfK9hZ5D24YJOwnFX3OTmJ6kvHZ69X/xv54jdheJgX8TmG29FD9Glz9nnjo4saxqkZZzcmLz7MSRz+ir8sfqHsW18PyZ88vF+oMfm/N9nc8jeLKZnbfUYJCNvMha6Y/SPYta4fkx/o8X6gwwoUe2KF5uHxgldWZYkjmNEExBHrBrCN2eZ8qriPN5qaRoldu+JZEIhlcKjsTvbxkivLfpjQOOi85kPykp/sW/vOETIKbqubhPPfusko9vpN9OAgYOyOYmfNn7pmmgCBV1AaTpy+TkV2OgESO0ztud/LbD3jN+wkzyZiPMy5eXKSyh4ZInaQCQxxwmOTQ6qNWhWFgdKvGj3gA+4mKAzUxYjuCBZGouvTkaF7H6eXupScYnViPijkKTZDA7BdQIFeKz4aFnngAOViVgbleJMxcNDIhQXRGrULNaSNiao6bvf1Y+R8Tc84JRuQNgTzAHI7Xd+wG65YACeJilw3OtJq1QvFRAGvT4tgTVG9jY3A5XyxcvAB9xMTEwATExMTABMTExMAExKxMTABKxMTEwATExMTABMTEx4mk0i9/cL54APV44jORkkCRLX0hqG3PnvtyP0YFySwtKJWkrQSfGhXaMFTRYDYFib8zXTFfN5KGUs3fkUW1Cx0LlhRG/pVyNqK5HAAfjmVvRYH2EHFfiub7qPX0DLfqUsA59y2fdivkWjiA02Q5Ud5WzE0i7gfijc7bjffHbiMayaEb0SSzdNlFc/aRgA+8QmBy8jLuDExHr8JI54q9kErIZQeWXi/UXFbiWdjSJ4I7OqKSmHiAOnVufLxA3yFrdWLudlmByWVIFAwR0OXzBgAp9qklVstPFEZe5lLSItayjoyEpZAJBYGuoBrfGacR4bE8srpnM3EHiCCJsnmgyOO7qQaQPF8mN1F7DfG1AY+4AMX4BkhDm8tmnzMztDC0T68nnA0moy6WGtPJ0B5+icNh7S1rKzSEs1gfFsySFA+97k0fMLV2Td4epHCgsdgBZ9g54pT8XiTTrbTq28VCiehJNA7H20awAK376DoPysisGUrqys67AGw9wC7JAsAbAHbcY6R9rKQAzIX8VlopgNyNNVEOQsV123w2JnFL6BZNG/IVpv3+IYsYAEgdrDY+XSqF1l5zuOYsR7A8/MevHNu1HLXJKy2dQiy0ylh03MQKn2NyJ61h7xMACTD2tVVcXMNj3f3Lm5TbcrLRW2nfqbvpWKqdrRanVP3m4djlc3pNg0RGYtKAGq5nzJ3J0DEwALkXbDKqoDSTE+Zy0wv3CIDHv9+mT/CP/ALmb/wCvDBiYAF79+2S6zEe2OQfamIO2uSPKUt/Nilb9VDhhxMAC63bXK9PjDfzcrmG+yLHle2UR9GDOn/yc6/rIMMmJgAX/AN9Q6ZXO/wBHb9uPh7Vj+SZ3+jt+zDDiYAFw9sYx/wCHzu3+iTH7F+zHj9+0P4DPf0LMf/XhmxMACyvbSI8svnv6HOPtQY9N2t8slnj/AOXr7WGGTEwALX77G6ZDPf7pB9smPjdqZenDc8fXUA+2cHDNiYAEmTPMx1fuTnCbuy2XHUsRvP6JJJI63jxmJ3eweDZggiq73LrsF00As+w0+Gh0scjh5xMACVFn5wADwjMlbJppMq+7CifFLd1tz3s3eKnFJ83JXccPzMVDSUZ8t3ZW7ZaEp06jVkCzQxoGJgAz58lxGdJoly0WVGYBV5nl7xow+z6FQm7G4sqAb5iqe8nlxGiRr6KKFHsUUPsx2xMAExMTEwATHkoD0H0eXL7TiYmACBBd0L88esTEwATExMTABMTExMAExMTEwATExMTABMTExMAExMTEwATExMTABMTExMAExMTEwATExMTABMTExMAExMTEw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8" name="AutoShape 6" descr="data:image/jpeg;base64,/9j/4AAQSkZJRgABAQAAAQABAAD/2wCEAAkGBxQSEhUUExQWFhUXGB8YGBcYGBwWHRofFyAeHBccHR0YHSghHh0lHx4cIjEiJSkrLi8uHR8zODMsNygtLisBCgoKDg0OGxAQGywlICUsLTEuNCwvLCwtNC0sLCwsLCw0LCwsLCwsNCwsLCwsLCwsLCwsLCwsLCwsLCwsLCwsLP/AABEIANQA7QMBIgACEQEDEQH/xAAcAAACAwEBAQEAAAAAAAAAAAAFBgAEBwMCAQj/xABVEAACAgAEAwQEBwkLCQgDAAABAgMRAAQSIQUxQQYTIlEyYXGBBxQjQpGhsSRSU2JzgpKywRUWMzRUcpSio9HwNWNkdIOTs9ThF0NEhMLD0tMI4/H/xAAZAQACAwEAAAAAAAAAAAAAAAAAAwECBAX/xAAwEQACAgEDAQQKAwEBAQAAAAAAAQIRAxIhMQQTQVFxBSIyQmGRobHR8COBwXKyUv/aAAwDAQACEQMRAD8A1btZ2og4dEJZyx1HSiKLZzzoWQOXMkgDGev8Ny34ckxXkLlAPvAQj6zjn/8AkEf4kB5yn/h4yWKIsKABHPyrn51vt5+WAk1r/tvNbZLnt/Df/rxxf4bZemRTnW87WPaO6/xRxmcXDWawLFdDXTbnY9eLsXAZDQCG3O1sPZVA7+Y8xdbjAA/f9t0v8ijba9p2H1GLHVfhvbrkR7p/74sBuFfBTnJguopCnzmcEFr3NJ6XO9207YbMn8DGXFGTMSsR94FQe7UGIHvwAUE+GssaGSF+ucj/ANrFuL4UMy7FRk4lrmWmkI9fKDpXX9hwUh+CPJLykzA9YdFP0rGDiyvwaZdV0xzTqLuvkiL5/g7+vAQDR29zhbSuWy7n1TSL9Zi8t/ZgrlePcRkFjL5Qerv5ft7mjjivYNoxSSI4HoKysmnrsQWXn+J5+eLzSZiEASZUlBzaBhKB+ZpV/wBFThcnJcEOzz+6nE/wOTH+2lP/ALQx9PEuJfg8n+nL/wDDFnJZ6OZdUbBhdGuYI5gjmpHkd8WMJ7WRXUwd+6PEvvMl+lL/APHE/dLiX4PJ+3vJfs0YI4mI7aQamD/jvEf9CH+9P92PL5jiZ5S5If7GVv8A3RgliYO2kGpgrXxP+U5MezKyH7cxj5q4n/Ksp/RJP+YwWxMHayDUwVr4n/Ksp/RZP+ZxAeJ/yrK/0R/+YwVxMHayDUwV3nFOmYyZ9uVkH2ZjHzvuK/h8j/Rpf+YwWxMHayI1MFd7xT8Pkv6NL/zGOeZz/FEWw2Uc+SwS39c1D3nBnEvB20idTEvN9r+LRnxZeDkSTobkL85vL6N8CD8J3El3fLwqAdzoZl/S73bbflvt5jGjZnLLIKYX5dCPYRvgTm+zMT/Z4gG8/Mes/Sedm2RzeJOoTh8K+eLUIMvp86b7Ne4xyPwv50X9z5fmRuHQ10NFuuDHFuxfhLKqMw31+iSOpazRI3okm/nXZOEHiWU0+ktjnbcjvtuRQ8rHrw2MlLglM0Ds58LRd1TNwLGrV8pG5ISzVsjC9PIllJoGzVHGpjH5cdQx0qooqwAvVdqQQdO4B8uV7+eP0f2WlL5LLMbswRk3z3QYsSIHw5ZQSfEvPVIBsDZKqQKbbesKHBezkz0EjvnvQrY72S1czyv3c8af28gEmZ4ch5GWW+XSFvMEY7TJ8XgqJV1nSiACgXakQkDpdX6hhU506RDYm8G7FPLLp1jw/wAKwAqO6KoK9KQijV0LDHmFOlcE7P5fKioowG6ufE7edsd+fQUPIDFrhWQWCJY13rcsebMTbufxmYkn24+zyyBiEQEadmLV4vFsQBdbLuPvvVhiJPn7ox948ZamRVZr2FOWC7+1T7LHnitm+NpG5TTI2ndyiaggoGyAdR2IPhBwI4xwpZZ2LZpVMiPF3BMZVlZNL7VrLagrbNVINhZOKvEMrBl2Ky8S7nXdqzxrIUpAEDv4tgpGutdN6VjViQDfGeNd00OlogslnU5aiBp2XQDuQ1i9tscJ+0Tx6e8y5DPvGqyJZWiTqMhRVcbArZFsKY71a4jm8tlxG0h0jSY0AVmBVtNikBvkuBa8J4bOHitXI0sytM7uuxEY8bFkClrVdgrVQBwAGJ+OQpHFK7aUmrQxG26lxflYH00OuOWU7QI8YcqynwakNWveOYqO9WGVrry2vH34nE6pDI6ymLZg2jxalKAOiihYJ2AG428schwaGSYSHu3aGYsvhBKak8UZN36Td571264APPHOEtqOYy4qYLTr0mVbOhvJhZ0t0Jo2CRjzlZ1kRXU2rqGB9TCxhgwrZSPupp4OgYSoPJJrNe6RZAPIaRhGaO1lZIu4mJiYzFCYmJiYAJiYmOWazCxqWY0B7yT0AHUnAB1xMDcnxYGNpJQsSaiEtr1AVvyG92KF8tibvHfh3Ekn1aNXhIB1Iyc9x6QH+CPMYmiaZbxMS8TAQTExMTABMTExMAEwo9reDKFZ121el1BPzbPOienXlY2w3Y5ZrLiRCrAEEdRY9W2LRlpZKMViyixyGlBO9UKonmCbv2Vz3BC2MbZ2Be+GZI/6NF+oMJud7MSJMrII5IxWz9Pv9VKSetHpy+dYb/g6/wAl5L/V4/rUY1xknwXTKfbH+OcN/Kyj+xbFnTqzWXX73vJf0FCD/iX7sDfhIfTJw9rAPxh1F/jQSj/p7axW7K5/XnYhqsNDMRZ33aE1XlsdulHFJRuaYPk0DAfjuVlZ4nh9OPURZpWsC0eujVV70aO9VgxilxjOiGGSTc6V2ABYk8lACgkkmhQFm8NJFLxzSiUZWR4pGkSVTFHqX0VIfvZFZRerdA90a2qyXA+GzIsAlUMVlMjSXbEPE48d76lJEfWwAdtwOeU4zPJ3BBCo6VqKFbmTVrjkD00SnTYOm+YNHSG9ZHtJ3dfG5EjJLh9YCBXUIVjQhiH1KxZaJJA5WCAAMHEMuXUBSAQ8bb+SOrNy60D78LkfZ3Md8WklV4+8MkYoIYrmWXTstyalFWSNJHI3Y5/Hc93ZZtkj0SOwAElRIjyRFK3LkkWBsNY2Ok4s5zi06MZCC0KCTvEVCW0iR1V0rclVUEr1DEjcAEA5R8BzHcfFiUjVWTTmIHqZqJLSMrx6VkPUhmsljtgpwKGSBVgaNAFDfKR2qtRWiVO4dtTEizupNm8BeE8ZZJIkdpGcnuzDY8C2FjkC6NTginL6qGpvKg54AJhe4ttnYq+dl5NX5jxaP13+nDDhczz6s8RX8Fl13/LO1j+yH04pk9lkPg74mJiYxCyjxHiPclLRmVrsruVqvm825nlZ25HFjKZpJV1RsGXzB+kHyPqOFvtxxcRxERFHlSzpDjUpIIGpPS0kE7+dbVZA/hUa/FoJH1Gd6WXMJpuN1BBLkclDDSRuN9xRJxLVKx0MetBzL8cRcy8Ujn5VqhFE2U8EgBAobgNv5k9DgH2tzEuY0pCDoZ9GoHTpTfvHsb2wGlSN6NirOFYZ3Ou2+UkDooRhTiNW1lmYMpLG10ixfM3tjlnc3xFgV+LsjsdOxKUPxQ1dDV87sjFtL+AyMIp2NsokLAKAaWjK3JQNgkajcVW/LatySSPM8yIAryErdadWld6u1WgefNrPrN4z7ILnzL3McTRu1qCUKlE2sKXNKouy3OzuSSLcsl8HjIlnMFpOekj5M72Qfn7nV4r6nbFZRUfakNTviJazs0OUQ5gRgGPddC7knYDatiT1288O+S4lFL6EiMa3CspI9wJwm5EqUAqipoqaOllJBGwrYg0cVeI8QQyLAqLNMaOglQEH3zs5AUermegwqEnemm2GbEpLVdGj4mK/D8r3UapqLV1Jvmb69OgHQUMWMMMBMTExMAExMTEwAeJzSMfxT9mJ8H61wzIj/Rov1BjxnD8m/wDMb7Djt2F/ybkq2+5ov1Fxpwd5eIofDlfcZSjX3QR06xSef0YQ+x3aNos/lCz3Hr0Nf+cHd71tsSvqpbHM4d/h9P3LlgOZzH1d1JeMQLbV9d+7bDy5+vrwHy3HY5H7toZkIP8A3kfhtRrHiBI1VuBz2wH+DLtaufyqhmHxiIBZR51sJB5hvqNj2l+J9nkmYEySp8r3raJGjJPdd1QKEECgp3sc/PAQVs1xHh7OWkVGdBzMDO1SAbJ4CXsMLCXz3x24PnMvrMWWg0ps5kjjVIrZQwNgi2Iocr88CoOx8qhwJ9BcJ44wwkQpp1EF2aMjbb5MbbXi/wAH7NmCYTaoi5j7uRu6OtutiRnLAEgMVOoXfLAAR4pxdINiGZrQBVoWZWKoLYhRZB5kfSQD1z/EBEF8DuzGlRAC2wsncgADqSa3A5kAiO0kUjd6iZeSUSxqhZe5ZQAWJGmWRSSQxF8uVcsEM5wkyd2RPLGyLoLJotgdOoNrRqJKg2tHABy/fFE2oJZYIjhSCl94xQL4hswYUykWpK3V489mu0Azqu8YXu1YqrLKsl10ZV3RqptJ3ojHxezEW270G1AaiT6IUhmNlrYCQkmy4Bxag4QEjEYlmoXRL+LddNXXIcx5EDAARY4TuB8QjneeVXBLyml5FUjARNjuAQNe/wCEwU7YzvDkc1JFZfu2IsnbYLY8qHiodb88Y7wLi4i8PhCg0DVVVUFo0tgDff8AaaTjaohmy4T+O9vIoJDGgUstgs7hBsaOkUS1Hbp6rwR4f2jVozIfEKJGnz6JXndC/MgeeFHtN2HEqNPrpt5HQrt1ZkVuaiyed+7CYaIv+Qr2c5r1T6va5M84ikjgCk6CVJmPj8I1AhfASaIF+vbBPs72OXKTMylWiYWEIPhbaioJI5Xvz5DFjgPZKDKKCE1uN7rkR96D19ZJPrwTm4qisIxTTEgCJWUtuaBayAq7jdq5gCyQCjLkUnpxLY14cbhH1yxnIGddKu0e4tlq66gWCBfnWPUSaVCgk0ALJsmvMnmfXhR49xSWHvHlzccbxo79zGNQHdssYTUwBZmZhvRGxNDB3gGfaaM95o7xHZHCHUvhOxB9Yo++tiCMKyYJwjbHxyRk9gjjPO1nFeIZd3aOCKJWIBzAKln22ALNYHkCPOqxoeAva2ZVy7B1JRgVNNoIatSENyBsUCa3K74phlUuLJyLYQezfaagyy1r5giq9pJa+dnly364aMjmI5rOhd/SsA30G9UcKfDuG7NZ71aDIAKtDtqGo9Dswu1PqOC/D5RG4F0dhvfKwKo7+X+Kxqywi7ceROOUlSfAyZbXF/BSMg+99JPZpawB/NrBfJ8fohZwFvbvF9D84HdPbZHrGFjiXFu5ZAYpXVvnRrroizRUeLkL2B5HHTK8XglTWsilDtZ2HrHi6+rCIudW1aLTxY5bcM0DEwB7MZywYr1BQGjN34TtpvrpO3sK4O4aYJRcXTPuF3inbCCKSWIW0kaFm6ItAk6mPKiAD62A86sdruM/FMsziy58KAbm/P3fbQ64y586XJijCNK7qqKSW1yA+Jj98qNpAPXQxO63hkIXuWhG92a/LNry5flqiLV/OW8X+xn+T8n/AKvF+ouKHxbRl+7u9MWi/Olq8XOwz6uHZI+eWiP9RcNwd5ERb+Frg/xz4jl9ejvMw3irVWmGRuVi+WM+438FGagQvDImYoboE0NQ38IJIY+q/p5Y1ftYLznDfVLKf7Fx+3BjGHrusyYMqUeK/wBY+EU0flvhnE5ctMJoHaKVL8QH0qymxW1EHb2VjauxXwj5jOju/ieqRR4pVkCxjyL2LW/Iaj5cjQb4U+xGtxmsuFDOQky3pBLEBZLHI3Ste24PQnD92Y4HHksukEY2Xdj1Zj6TH2n6BQ6YnN6SisKnDl/TxBQ33O/d5lvSzOg+UUSgf2usn27ezEE+aiN2mYTqpAik9oYeBj6iE9uL2Jjlx9IdQneovoie+GcWjn1BSQ6+nG40ul8rU9DRphYNbE4odtc5JFlS0T6HMkK6vCSFeVEegwIvSTVg4pdpuz65uIrqaKUAiOZGKOhO9WpBKEgWvI15gEfnrP8AfRZgrM8hlikAJd2bSQd923rlvyI3647fSdWuoi62a/bFShR+kljzCejmNf5aNW+uLu6+g4rcU4lxBU+Qy+Wd/Np3Ufo939Wr34Kg3hV4D25hzObmyhRoponZBqIIfu2KtpI67XRHL2Y5OLreqptO0uf3kY4RFHh/aDNxcRaLithM5H3JAAEag6ghTSTsCxBJJPj3Owxnc2vLSyQmwY5GU7b2rFWN9OV9Ma98MfA+/wAmJ19PLkt+Y1CQe7ZvzcYxxLOyNJ3zm5CEYnqxQAaj6zp39dnHa6TqO3x6u/vFyjTGjhObzJVDCkrGxbIjPdEbkaTY26eZ8zh1j4pO+UZp8rPrB0jLJl5NMg23ZmvweaWpoEWb30TLy6kVhyZQR7xeOmOVP0o2/YQxQpcmQZjjZzOcy0UuRlhV5o0PeGYKFLFSApcJZXuwTXRz87ZbzGbL53OQ5MCOBiypHGAi/JELG23XUNer1nG9cSyxlikjDlCylQ43KkjZhfUGj7sCOJ9k4JAGjRYplUKkgHQclf75dhz3HQjGjF6Vg6Uo15ExgtSvg/OE5Ysxa9RY6iTZLE+Kz1N88PPwUcVYZt4mNrKlgE8jH6IH5pb6McO1HB1p2CaGs6hsKdSQ/wBJBs+/rgb8HtjiWX/nMD+g146WVKWN+RGl45pG54ocfySzZaaNhYdCPOvI+0Gj7sEqx8Zduvu545C2dmt7owns12g7hgrklbJs76SdrHX2gGiKPMbt8WcjkIegQSCKNj/+8/ZZwiZ2lnlGkDxkHbcb8wprrv06jB3grIAQtAk8uQbz2BokAUav27gY6mTHF7mOM2th8ZAy10O4NkHbcEHmCDuDzBwW7OyJ3j6kVcwV8UigL3yqdmYDYuL39u1A0FrgeYDR6eqbHn15c/8AH04q8OzGbEhV4y7IxaKaNSbK706rytTRA5gsB1rFjUlJx/fMdmUZxTf78DSY8pGrF1jQORRYKAxHOiQLrHe8c4ZNSq1EWAaPMWLo+sY94ZZzjL/hZ4mysoU7oygdaIAkJ+kxn2x4JfBf2ZEaDMyLclaUJ6dGr2ej6yJDuGGF/juSfO5+WMAhYnK6hy7xnqMH2KbNdAfLGuZaBY0VFFKoCgDoAKGHSemKQyTpJHjiDVFIfJGP1HFrsVFo4fk18svEPoRcVOKfwMv5Nv1Tgj2WH3FlfyEf6gxfBwyIiv8ACdxxclJkp2RnVXlBCkA+JK67dcFOzPaCLPQiaG6vSQ2xVgBYI9/v54Xfhm4bJmRk4oozI5kkIUEDknUsQAMFewvZ9snBocAMdOw3rSoFseRZm1Ma2FgWas8/0pjxtave/wAH42w9msssiNG4tXUqw8wwo4G9k86ZspGzHUw1Rs33zQs0bN7ypPvx17ScWXKZaSZtyq+BeZdzsiAdSzUKxz7I8MbLZOGJ/wCEC6pP58hLyf1mOOUsf8TvxVfJ3/g29wLnfhCy8WcfKurDQwUuN7JAJ8PkLrY3d0DhtgmV1DKQysLBG4IPIjGBdv8AhbpxCdj86UkbXeyt79mG/S6xonwO5t2yrxSNqMbhl8wsgsj9MOb9eN3UdDCOFZIfCykZ70PmMh+FbgYfNO4QnXAGYirsWv2IN/b5jGw1hT7ZJtmDQtclK2/mL0/+r6cU9HpwzJhkfqjJlGtEPmoP0jAfPdjcnNIZHh8ZNlleSM3d2NDCje9+e/PF3szN3mTyz/fQxn+qLwt8U4Ms3EpFkknVWgSRBHPJELVmSTZGH+bN+vFMOCXaNRk4+QSkkrY3SZZWjMbeJSug6t7BFGz1sYypuw0emeIIXeG1oncAqTE43FhlIJ6BlYfNw/8AZ/JjLO8AeR1Yd4neyNI23hkALb0LjP5xxw7UD4vLFnR6C/I5n8k58Ln8m5v1K8mNHS6sGVwvZ/f92Kz9aNos9isz3vD8o55mBL9oUBvrBwifCBwDMT5yUpJLoEUbiNXIG+tGroPRBr8bDP8AB5OseVmidgBlszLGSxoBSxkTc7VpcY7cQ4orTxy5dZJ9MbxsIk8LByhUiRysexU8m5McR08JY+qlS23/ACiZbx2M97K5fMZHNZZhrEUsywv4yQxk5WCOYAJ9WxxpsnGzHmWWQxrCDpDHwlSFD2zE1pO45CqHO8U81lcxmCgkjiiRJFcESs8grnWlVVGIJFhmq7G4GBnaXhIhjMweR/GCwdtVDYpz3JDIi2bNE743y6fHmyXPvVf3ezKNZIw1Lu+wF7QsJp8wYkaRHdWRwAq3oRSQzkAiweV3ZwP7K9kZ483Dm3MPdl5FpJCzaqkU2CvQgg79MU+O9otcohh1sRRtd7POlA3J5fWMF/g54is4HgS1nJ7w+mQ8THTQ2K2GN3zI2xqzQWLFpjvSr6BhyTyta9vA0PHmQmjXOtv2Y9YmOQzeYhx3NRy5wuD8m9FgKOlzu3to+d73ti1luGrZZCaIo7CjysVQrnz23HLa8COO5QiZip0q7Uyno1fYQQwP448jRHhErR0CSb9Inceoiz4qsbj6unW93Yw9+4a4M/dy6d2BXl1FGieXkV22FHYebjwvMiKZSTSv4GPIf5sn87w/n4XOGwB2D7Aj1npyIPPrRB5+sVgxmcosqPG4tXUqR6jtjBkku0T+ZpUNWNxHY4+YWexOfk0fFswdUsSgq/4WPkG/nKwKN6wD84YZ8XapnOarYUc0BDm0CqKkzodjXSTLuqk1z+UVqvzw3jCz2tidQZY11OVGkf5yAmWIfnfKL+cB1wf4ZnUnijljNpIodfYwsYu+LLS3SZ84qPkJvyb/AKpwV7Nn7ky35GP9QYD8dNZac/5l/wBU4NcAH3NB+ST9UYfh4YRB3aCMnNZEitnlv2GJth9X0Y9doOLJk4HzEgcogshF1Hc1ysCvWSAMfO0DVmsj65JB/YvglNCGUqwDKQQQdwQeYI8sYusgnlTfgOg9jKeynaM8U4mjSgLHCC0EV7AkN4yOsldeS0a5k41bTjHe0XZeXg+ajzmTGvL6xaE13ZPNCx+awJUMeRaj0J1TgPGYc3EJYWsHZgdmRhzRxzVh5HFOoxRdShxRKYO7Tdlkze/hV6q2XUCBdWAQQws0ykEWbsbYnZDsz8SRgXDu+kEhdIAS9IAJJu2JJ6k8hhjxU4pn0y8TSyGlUdNySdlUDqxJAA6kjFE5uPZ3sG3Jw4zxaPKoGkJtjpRFGp3Y/NUdT1J2AAJJAF4SOLZybMHMeFIlmjEVkmR1TSwIpaUNbMb1MOXljzNmHdzNMR3jbAXaxqTtGv1WfnHfyADcT41o5erp547PTdBDEtU+TBl6mU3pgGcvmZo0VBmZAqKFACxKKGw5R44StqcM8srPWkHvnBrmR4WAra/dhC4vxy9vncyaoV7RXs9WAv7rPqsNuDtzA9fXkefvw/8Ahi9oIFjyyW8mazGNwyyzWORE8l7+1seuI8SnEZjEpkWS0McqpJqFElbIvxUF3v0unPGe8M7QPaILJvmOp5Ha/Z18/PDxws97nIE5hfEfYLe/c0aD87EzjilBycVt8CsFljkUdXI08J7Mwwquod44olpDqAIAFqp8K7CthfrODWJgfJk5jmVlE5EITSYNCnU2/jLncdNh5Y5nJ3ElFbItDNx6+71p3lXo1DVXnp54Hdpyr5aZdQJVQxF7iiGFjpdY55aGSJFDxwjQSxmZ9t7BkrTYYgmxY5kWRgTx7jmXEcyxlpGzCkK6R/JmlCj5UKFetuTMRfQYvCNyVCss0oPV4AX4F+DwyAzTxIsmXnqKbUVLM6kNGRyYCwR18Xqx24c+WbjcseUhSOLLxSKxQVrkLIJD7ARp9oY9cIUuWVAjmeRFDa0q9Ie9Vr01Chy38OG34K4U7/MOkneEoNRI3tmJJN7719uH9RBxxt7fNGPBljOaST+T+9Gk48SrYI8xX04945SSqCAWAJ5AkAmquvPmPpxxjpmIqWYyRyelESjFrJpD4HPnpJN9SjMfm4J5Vaj3FMoqiQN1vYn38/afUOnaaFFzxlWhqsG+hBHi8mG+4+9YevHX4tsK3HIj8W/CQTzC8j7PPHT1Wk/Ex13F5cnrykimkYrRO5CjYk0KPS/bgtnOETZJ1aF2myzEKUcl2iLEBSH3Yx2aJNlee4uuPCnA8B67rfWvSAPWtvp9uHDgzfIR+oaf0SV/ZjI5tNp8D62TQG8WlpI1Pe5du8C14irbTxc+Z0sR01FDuKw1xuGAZTYIBB8wdwcU1yqiUyiwxXSRex5USPMVV+XsGPnBWpWi/AtoH80gNHXqCkL7VOLRkmZ88feO/EMsZI2UGm5qfJlOpD7mAwD7JZ75WeCtKaUzMQ5aVnvvE/NlV/0q6YZhhW4QmnNo/wB8M1Ef9nmNUY9w14uuBEd4tB7j0erK5gecLj+qcGuBm8tAf80n6owNzy3FKPNGH0g4udlZNWSyrecEZ/qDGjDwwiKPwwcSmy0eWly4+VWSQgkXpHcvqejsdIs1gr2D7VJxDLLICBKtLKl2Vbz/AJrcwf2g4nbVEbMZBZK7tpJg+rYUcvKDZPqJwscD4VcKT5NwMzAzRhtu7mVCAyHTsY5AA6keiWFVVYpnjGW3eXTo0XNxoyMJApQqQ4atOmvFqvaq88IvC+F63doHkiVKEGaUBWkTf5N0cETRr812G4Ox+cxswyZkh8wuiMUVy1hhfQykbOwPJRaj8YgEEsZ4LSis53wCPjHEkFA5SfyZhJAfeF1i/WK9mA3FOJy5h1WdUQwHxLG5dDIw2ILKp8KHy5ufvcN8jhQSeQFn3c8Z7FISgY+k9yN7ZDqP0XXuxt6LEpT1VwZ+oytQrxK3Fs6FUjrX+L8h/j14R+KcT1+z137/AD2/64t9qc8WOzCh0B59f7v8c1cOSem+256e/GzNkt0iOnxVHUzxM9+uuvngz2f7IZ3OjVl4HZD/AN41In6TEBvzbw9/BT2CizKfGsxbor6UjNaXKdWHVQfm+YN3yxtYUDYYzmqzB8n8H+dyoMssAYKN+7dZCB1OmrPX0bPqOCvZDOJHLNM+/gUIF8RbvOenp/3QN3QvnvjY8Yx2y7NmKaUj8MHhQo9MJBZAKbHQ2oAKCyjxbDEzyPs3ErjxJZlkbNFhzCsgkB8JUNZ22IuzfLbFOLNS5j+KqNH4eQHR/s1FNL7bC+TGqwByHZqWeFhmWdlMRVInbbVVI7KKUaegIvezRAwd4P2gnMEXe5LM94EUP/A1qAAatUoNXe9YwyuvVNc829JgnOdm1lzE0ck8ryrFFJG7EfJOWlp0QDQB4VFUbAIN3iuc7+6sD5R2jj4hlmur8DFLVmWrPdsCQRuVJG2wwXymYklz7yNCYVGWVWEjxlyQ7MhqN28NFxZrcYzHNx64EzMbFJwzTpInpr3rNJ7wQeR58upwyEW973QqOPtdXhRq/FeBZduGrls2yJGkSqZCwUIyKBrVmrcGz698IfwS5ARjN06SDvAiyIbVwgPiHUA3dH+4lKfJ57iNTTys9/wZkPpH8RANKjzIAFY034O+FHLZUoxBYyMSRyNUu1+VEe7Csi0Y2r5G4oO06Gg4yn4VOJ63WMUVQm/avMg9KYgeoqpxpfFMz3cUjjmqkj29PrxlEOdM2zAM+pmG2z6rEiGztYGnf52k9ML6aO+vwGZX7p6yErTCNZiO90645BusoAIu+rKCQRz5nqcEI4irA2BpPiJIGwPIk/b1oYsdnss0jFMuxZdmeRhYjsWNjzmKkAjlsGNEkF34fwiKLcLqbrI/ic+88h6hQ9WLTy6diIwvcSuLSxzIVhkHfRnXEVs0y78wCKIJB6UTh74MtQR7k2uqzQPj8XTyusXLx8xnctqG1vZ9vFDLnRnPVLEFP86MsV/qlvqxewJ49IYzHKDWhgSfUGUv/Z68TifrULzRuDGSsLGTNS5X1zZj6W71j+3DBBnUc0Dyv+rz+qj7CDhbyz0vD2PWQE+2WKT9rY0cNfvczHjW0vIacx/Bv/NP2HHXsZ/k/J/6vF+ouOObNRSHyRj9AOLHZBNORygPTLxD+ouNOHhlIgXt1EHzPDVZQynMOaIsbQSkbH/G2CuB/bAXm+HeqSU/2LD9pwQxTPyRImJiYmEFSjx3+LT/AJJ/1ThF4mfAa8saHnMv3kbp9+pX9IEYzycOEHeRuprc6Sy2Nmp1tTuD1+jHR6FpakzP1MW0mkZxxSJhqsH1bcx5/wCPVzwMhffqfP2YeM8IjYJW/In9l4Epw5ASdj78aJdPLu3Ih1uNbS28zY/gdzqNw9Y19KF2Vh/OJdT7KavccPOPz72Z4jNkZe8hrfZlb0XW7o0bB8iOXkRYOmp8JWV7vUyyK+1oVJ60dLLamhZAJBPLbCpYpx3aHw6nFN0pK/Mdccc1lkkUo6qynmrCwcB4+2WQIs5uFfMO4jYe1Xoj6MWU7SZMjUM1lyPPvU/vwseVTwyaHaJhLH97IxDr7JKOsdKYX5scU8/xGWPYQU4UuQ7gDSvOjGHJJPQD21YtllzSKmtmUJt4idt9hv6yRgV2ldYxHMxACPpZvJZNq97iP6MLlBckxSb3E/LyZpwJo4grPqEu6liddBSJghpELACtyqbgFrFT9nJzDEgy6rsFenU3pa1seHYLQoHeq2BvBuPg03dtKmdny6Eu/d6I3VV1E3U6FwWHionYk7DlhSXi3EhGJXzXhZysYEUTPML0po+TAtmsBiKNE8hZXql3UNhKKewZg4fmS28CoSNIcyKyqB6lN87IAAsAWRWGGMJBEoLUqitTHmTuSfNibO3U4XoeCZ9xU2ekU6dzH3QFnoAIQaHK9W9fQscZ7P5hcxDI8rOU8QaVjIrFPENGwqxYK7EcxY3xlaU3Tkv6NLySrdBbN9rVzTGJA3dMAA1EMW1UCykWEJAAYWLu65YGNlF1o+XZDI8hj0j8JvrJ01QWix9Q9mL/AGf4RM2WjniMayS6HYNdbn5XbfSSNzp2J8ueLPZXg2jPZiRhWjcLt4XnJ1gEcxpRGHLaTlzxa4wvT3C6cqsauEcOXLxiNN+ZZjzZmNsx9ZOL644TTBFLHkPLcnoAPWTtgZn+0Cxs8QX5ZVDhWI8Q8OqghL7BuemrBq6xlipSY9tRQXzGYSNSzsqKObMQo+k45xZ5GcoCdQvmpANbNpJFNR51ywAXKTTk00ig6G1SkaopFLEqsagCtJVSQVtTYJO+CuXyIiYyyylqurpETWfEQB1Y9TfkOZu7il37lFJsJ4Gdoog0DA8iGH6SMv7cE8De0T6YGPkCfoBP7MUh7SLS4FDgXaFnSNnZQWQam5G9NhvIEWfPZiKANBozUWmDLeaS5f8AXRT9ROMh7P5m1hjXZmPd+E0SHOjejfUfejrvRxrPbbN9zk3fqGjr294lY351U4peJkxL1ZBrinEF7qcDl3Ti65MFbb3/AFUPvhg/wFay0A8ok/VGMql42yRy6qFxvX4wKm9mb0qu1vcbgWBjV+Cj7nh/JJ+qMaIRoQgD2u/jnDvykv8AwmwQOBvbL+N8M/Lyf8CXBQjCc3JEjzjjmM2kfpsB+z2+Xl7dsVO0GeMEJdavkLs/QADv7dhzPLGf5vjhvU71fQbm+vnXUXvsNzVYrDHZCRoj8Vj0OwbdEL0bU0oJ5Hfpjh2WBA4euo7ZMu2/Nm7qyfM2SffjIeIdpm0SAeG0cVVWG1J6TC2JGk8rO+4rGuZBLEQHP9zaHv0/9MMcdK/tGjp1Tb+D+wYzLFs4kZop3DOykAgnUoXn5b/TilkuFQNnMyGhiICRAAxqRuGJ2rHThVfGIa5fEhXs1L/0xayO2dzPrjiP64/ZitvUv+v8ZopaH/wv/SFzgPBsrPms2smVyzLG2lB3EYrxMDyWzdDni1wDs3lJRMWy0NLPIijQAAqGgKG3nj12OP3Xnvyn/rkwW7Lfwcn+sTf8RsV6ecmo2/8A6+4zrMUIudJe59Y7ioeF5YZb4wuVyq6czzEEf8GJNBuwdyOZxa4h2XyS56JfimXCyQSNQhSi8bxb8q1U5351fli5k8vr4U6+ayn3h3I+zAntVnyMhk86H0mF1EjC/RkUwuLXceMqfdgxSbpN8xT/AD90U6rHFRbiqqcl+PswyezWW0lBGUQ80jkkjQ3ufAjBefqxYh4NArBxEpccna3Yexns/XhG4V2vJUsspoXXeEb1XQMaXda3ZhfuBHKdtAJKcgrW55DYVfiobkqx32GGuMjnjZxTICeMxsSFYjVXzlBBZd+QYCj6ia33wJ43wqNp8udIuO2HkBGCqADkN3vavRHlgHxLtwiOVYlQw6kBlFmthuKPhPXn6rIdnOItmozmm5St8mOWmNPCo5nckM9XtqresJzXCA3DG5Ir9puM/FxfqvmFBJ2ALHl7seOzrfGssHkUMjtaA3Wla0kXy8QJHqrFPt+Ymi0tPFG6W2l2W2Wt1AJuz0wzwQqiqigBVAUAeQFD6sZZUsapbmxW5u+AfMY8tGsaUigaUUdK5D9nvxW7MEMc1IN9eZff1RhIh9SfXgb2zy8iXMBqUqQSPmAbg+oev7McvgqzAOVePUNSTOKBu70tY8xud/Vizx/xakyFL16GniDxaQkrhQ+wt9BJG/hIINjY7b4Hz5kJIkUSrZU/KSa5K0hdJJ6jxjxFhfLfpd4xw0zqArlCCbIANhlIKkHpZBNUdtiOeOeU4DClEorMDdkat99J8V7gGgfL3UuLiluWlbYNefMyKVBYtRvQhiXwizT2SGLju6BJqzQ9LHaDKZlihcKCh1eJ+8Vq1d2LAViQHNsVG6od+eGACsfcT2ngiNHxOOUVwvyjKzWd1UqB5AAknbzJ39XLC58I2dEWTeyLYMoHnqUr9rA+7DTjKPhXzTzZqHLIrnSt6QpJdpPIfOAA5+d+WLYI6siIyuogn4OeFd/nE5MkXyjbH2L9LAc/Xth0+FPiASPLxXu8okIBo6Yt9vXqK4LdhOzvxLLBXrvXOqQjff5q3+KPrs9cZd29418ZzsjK1xx/JLXIhDZNdbe/cB5Y0xfaZr7kKa0Y672c+KcSdsuwLKARQAsHY2vLoB6+fQcz+lOAn7mg/JJ+qMflWKUs2/UAEaRVXfu2s8vPH6j7KsTkssTVmGPkK+aPMnGwzC/8I+eXLycPmc0qZlr6+lBMP8DAt+20ZYgHUKYWp0qepClq3FimGxG/M0LHw05J5spAkSF5DmVCqKsko4oXjKs72U4rzbKTgDlpAc8yQaRma9zirinyFWNPHe0DSXHXhK2xD+IlvR2+gUd62o+I4S+LZ0bKA4XrztgaNncb0Rfr+nHxuB8QUD7jzl0f/DyN18glV9uKw7OZ5jXxLNknqcvKPpJQD6cSlQJFWfMD0bOncaQB1vzJ88b/ANj8z3i5B/wmQr3r3dj7cYj+8biP8in/AER/fh67MZLieXhjRoczH3RbR3cMLkBzbW0hYm/JQNgMROOqvNDMc1Bvya+aH/hTaWyBPNsu0J9qqjV9KNgjAfu+QeeXQ/Q7/wB+M9SfiDaQUzIWN2kTu8poYM5YsSZCwI8RAAHLFwcQ4hq55++X8Vi+siL9uKdk7u++/pRft1pSr3a+tjD2QP3Znvyn/rfBbsobhY+c0p+mRsZ5lcznYpZGCZ9CxBLLlkbvOZNqkJ00SfbeCWS4xmY4zHHBnACS1/FmBBY2SCyAcz7MVw4JQq2tr+rsZ1HVRy6qT30/SNMbeyahskoPImQH3yPhQ+LNNwfP5b58QcgetfGv9dWxZ4fxXPxUPi+ZZfIwRKN/yZU88Uvj+chknlGUmImHjU5d289x3LMep+acQsMouDXcqfy/KJfUxnHKmvadrzv8NmRcPzexJO5HO/SPhvmRZ2P0nnti/wAPEmZmhgjbS0jgagbpVBZmO53Asj16h5YHL2dzq0oyeaobD7ll/amL/ZrJ5vK5qGc5LNMI23X4vKLDAq3zOdEn24e7rYyKr3Nn4XwyDLDuolC7WerN01MeZJrrip2gmfRHBl20STmg6gHQg8Usg9YGw/GZfbhfzfad1bNSrl81bCLu7y0oOkCmXdKDKxY2TVGxdVinwPtBWbQvBmBGkHdK/cyuRWg3QQtTaQD6wPXXP7GftM1dpHgdOE8OgjQxxoKVqYsNRZhRJZjuzbiyevsxejlVlDA2p5Hob5H2evCanGZRlKiy+c74u7EDKz7a3ZidXdkdQevlWPsWczbZGGNcrmlmEao6tlnCml0miw9++25xV4Jv5/rJ7WKCPCHGedsw28COyQJ81ih0vKw6ksCFB5AXzOLbcLykwjmMMeo6SjhdLfiUy7jb6sAeyaZ6DLPlpMjORGGWFwFGq7I1Bmsbm7F866Yuzvne5yqrw+e0aMyjwDT3dbIS1NyI6YvLDPVt/XkQska3GrHnvBZF8v28sUm4hIOeTzf+7B+pXJwocZbiDOTDksxosmtOgm7rre+xPqAG2Fw6ecnuqLSyxXA+CQeY8sesJGX+Nr6cGbBsHfLswP8AurIrptseXnhiPHAOeXzo/wDJzn7EwT6eS4VkxyxYVxzMC6g+kawNIahYB3IvnXqwOHHl/k+d/oWY/wDrxQ7QcUzbQkZLK5jvSfSkgZAo3sjXQ1cgL2F30xEcE2+AeSK7yh8IHbBMtG0ELBswwKmj/BA82byauQ9+MiyqAVt7TfK9hZ5D24YJOwnFX3OTmJ6kvHZ69X/xv54jdheJgX8TmG29FD9Glz9nnjo4saxqkZZzcmLz7MSRz+ir8sfqHsW18PyZ88vF+oMfm/N9nc8jeLKZnbfUYJCNvMha6Y/SPYta4fkx/o8X6gwwoUe2KF5uHxgldWZYkjmNEExBHrBrCN2eZ8qriPN5qaRoldu+JZEIhlcKjsTvbxkivLfpjQOOi85kPykp/sW/vOETIKbqubhPPfusko9vpN9OAgYOyOYmfNn7pmmgCBV1AaTpy+TkV2OgESO0ztud/LbD3jN+wkzyZiPMy5eXKSyh4ZInaQCQxxwmOTQ6qNWhWFgdKvGj3gA+4mKAzUxYjuCBZGouvTkaF7H6eXupScYnViPijkKTZDA7BdQIFeKz4aFnngAOViVgbleJMxcNDIhQXRGrULNaSNiao6bvf1Y+R8Tc84JRuQNgTzAHI7Xd+wG65YACeJilw3OtJq1QvFRAGvT4tgTVG9jY3A5XyxcvAB9xMTEwATExMTABMTExMAExKxMTABKxMTEwATExMTABMTEx4mk0i9/cL54APV44jORkkCRLX0hqG3PnvtyP0YFySwtKJWkrQSfGhXaMFTRYDYFib8zXTFfN5KGUs3fkUW1Cx0LlhRG/pVyNqK5HAAfjmVvRYH2EHFfiub7qPX0DLfqUsA59y2fdivkWjiA02Q5Ud5WzE0i7gfijc7bjffHbiMayaEb0SSzdNlFc/aRgA+8QmBy8jLuDExHr8JI54q9kErIZQeWXi/UXFbiWdjSJ4I7OqKSmHiAOnVufLxA3yFrdWLudlmByWVIFAwR0OXzBgAp9qklVstPFEZe5lLSItayjoyEpZAJBYGuoBrfGacR4bE8srpnM3EHiCCJsnmgyOO7qQaQPF8mN1F7DfG1AY+4AMX4BkhDm8tmnzMztDC0T68nnA0moy6WGtPJ0B5+icNh7S1rKzSEs1gfFsySFA+97k0fMLV2Td4epHCgsdgBZ9g54pT8XiTTrbTq28VCiehJNA7H20awAK376DoPysisGUrqys67AGw9wC7JAsAbAHbcY6R9rKQAzIX8VlopgNyNNVEOQsV123w2JnFL6BZNG/IVpv3+IYsYAEgdrDY+XSqF1l5zuOYsR7A8/MevHNu1HLXJKy2dQiy0ylh03MQKn2NyJ61h7xMACTD2tVVcXMNj3f3Lm5TbcrLRW2nfqbvpWKqdrRanVP3m4djlc3pNg0RGYtKAGq5nzJ3J0DEwALkXbDKqoDSTE+Zy0wv3CIDHv9+mT/CP/ALmb/wCvDBiYAF79+2S6zEe2OQfamIO2uSPKUt/Nilb9VDhhxMAC63bXK9PjDfzcrmG+yLHle2UR9GDOn/yc6/rIMMmJgAX/AN9Q6ZXO/wBHb9uPh7Vj+SZ3+jt+zDDiYAFw9sYx/wCHzu3+iTH7F+zHj9+0P4DPf0LMf/XhmxMACyvbSI8svnv6HOPtQY9N2t8slnj/AOXr7WGGTEwALX77G6ZDPf7pB9smPjdqZenDc8fXUA+2cHDNiYAEmTPMx1fuTnCbuy2XHUsRvP6JJJI63jxmJ3eweDZggiq73LrsF00As+w0+Gh0scjh5xMACVFn5wADwjMlbJppMq+7CifFLd1tz3s3eKnFJ83JXccPzMVDSUZ8t3ZW7ZaEp06jVkCzQxoGJgAz58lxGdJoly0WVGYBV5nl7xow+z6FQm7G4sqAb5iqe8nlxGiRr6KKFHsUUPsx2xMAExMTEwATHkoD0H0eXL7TiYmACBBd0L88esTEwATExMTABMTExMAExMTEwATExMTABMTExMAExMTEwATExMTABMTExMAExMTEwATExMTABMTExMAExMTEw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crazed rhetoric.jpg"/>
          <p:cNvPicPr>
            <a:picLocks noChangeAspect="1"/>
          </p:cNvPicPr>
          <p:nvPr/>
        </p:nvPicPr>
        <p:blipFill>
          <a:blip r:embed="rId2" cstate="print"/>
          <a:srcRect b="6181"/>
          <a:stretch>
            <a:fillRect/>
          </a:stretch>
        </p:blipFill>
        <p:spPr>
          <a:xfrm>
            <a:off x="457200" y="457200"/>
            <a:ext cx="4176712" cy="3505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Second-Hand Evidence</a:t>
            </a:r>
            <a:endParaRPr lang="en-US" dirty="0"/>
          </a:p>
        </p:txBody>
      </p:sp>
      <p:sp>
        <p:nvSpPr>
          <p:cNvPr id="3" name="Content Placeholder 2"/>
          <p:cNvSpPr>
            <a:spLocks noGrp="1"/>
          </p:cNvSpPr>
          <p:nvPr>
            <p:ph sz="quarter" idx="1"/>
          </p:nvPr>
        </p:nvSpPr>
        <p:spPr>
          <a:xfrm>
            <a:off x="609600" y="1600200"/>
            <a:ext cx="8153400" cy="4495800"/>
          </a:xfrm>
        </p:spPr>
        <p:txBody>
          <a:bodyPr>
            <a:normAutofit/>
          </a:bodyPr>
          <a:lstStyle/>
          <a:p>
            <a:r>
              <a:rPr lang="en-US" b="1" dirty="0" smtClean="0"/>
              <a:t>Second-Hand Evidence </a:t>
            </a:r>
            <a:r>
              <a:rPr lang="en-US" dirty="0" smtClean="0"/>
              <a:t>is accessed  through reading, research, and investigation.</a:t>
            </a:r>
          </a:p>
          <a:p>
            <a:endParaRPr lang="en-US" dirty="0" smtClean="0"/>
          </a:p>
          <a:p>
            <a:r>
              <a:rPr lang="en-US" dirty="0" smtClean="0"/>
              <a:t>Whenever you cite what someone else knows, that is 2</a:t>
            </a:r>
            <a:r>
              <a:rPr lang="en-US" baseline="30000" dirty="0" smtClean="0"/>
              <a:t>nd</a:t>
            </a:r>
            <a:r>
              <a:rPr lang="en-US" dirty="0" smtClean="0"/>
              <a:t> Hand evidence.</a:t>
            </a:r>
          </a:p>
          <a:p>
            <a:endParaRPr lang="en-US" dirty="0" smtClean="0"/>
          </a:p>
          <a:p>
            <a:r>
              <a:rPr lang="en-US" dirty="0" smtClean="0"/>
              <a:t> It can appeal to ethos &amp; pathos, but use of 2</a:t>
            </a:r>
            <a:r>
              <a:rPr lang="en-US" baseline="30000" dirty="0" smtClean="0"/>
              <a:t>nd</a:t>
            </a:r>
            <a:r>
              <a:rPr lang="en-US" dirty="0" smtClean="0"/>
              <a:t> Hand evidence is primarily an appeal to logos.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2" end="2"/>
                                            </p:txEl>
                                          </p:spTgt>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Second-Hand Evidence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Historical Information – </a:t>
            </a:r>
            <a:r>
              <a:rPr lang="en-US" dirty="0" smtClean="0"/>
              <a:t>verifiable facts from research; helps your ethos by showing you have investigated the issue and have become informed. </a:t>
            </a:r>
          </a:p>
          <a:p>
            <a:endParaRPr lang="en-US" dirty="0" smtClean="0"/>
          </a:p>
          <a:p>
            <a:r>
              <a:rPr lang="en-US" dirty="0" smtClean="0"/>
              <a:t>FALLACY:</a:t>
            </a:r>
          </a:p>
          <a:p>
            <a:pPr lvl="1"/>
            <a:r>
              <a:rPr lang="en-US" b="1" i="1" dirty="0" smtClean="0"/>
              <a:t>Post Hoc Ergo Propter Hoc – </a:t>
            </a:r>
            <a:r>
              <a:rPr lang="en-US" i="1" dirty="0" smtClean="0"/>
              <a:t>to incorrectly claim that something was a cause of events because it came before</a:t>
            </a:r>
          </a:p>
          <a:p>
            <a:pPr lvl="2"/>
            <a:r>
              <a:rPr lang="en-US" i="1" dirty="0" smtClean="0"/>
              <a:t>Ex. </a:t>
            </a:r>
            <a:r>
              <a:rPr lang="en-US" dirty="0" smtClean="0"/>
              <a:t>Joan is scratched by a cat while visiting her friend. Two days later she comes down with a fever. Joan concludes that the cat's scratch must be the cause of her illness.</a:t>
            </a:r>
            <a:br>
              <a:rPr lang="en-US" dirty="0" smtClean="0"/>
            </a:br>
            <a:r>
              <a:rPr lang="en-US" sz="2200" i="1" dirty="0" smtClean="0"/>
              <a:t>~Joan assumes that since the cat scratched her before she got sick, they </a:t>
            </a:r>
            <a:r>
              <a:rPr lang="en-US" sz="2200" b="1" i="1" dirty="0" smtClean="0"/>
              <a:t>must</a:t>
            </a:r>
            <a:r>
              <a:rPr lang="en-US" sz="2200" i="1" dirty="0" smtClean="0"/>
              <a:t>  be connected.</a:t>
            </a:r>
            <a:endParaRPr lang="en-US" i="1" dirty="0" smtClean="0"/>
          </a:p>
          <a:p>
            <a:pPr lvl="1"/>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par>
                          <p:cTn id="13" fill="hold">
                            <p:stCondLst>
                              <p:cond delay="500"/>
                            </p:stCondLst>
                            <p:childTnLst>
                              <p:par>
                                <p:cTn id="14" presetID="5" presetClass="entr" presetSubtype="1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Second-Hand Evidence</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r>
              <a:rPr lang="en-US" b="1" dirty="0" smtClean="0"/>
              <a:t>Expert Opinion – </a:t>
            </a:r>
            <a:r>
              <a:rPr lang="en-US" dirty="0" smtClean="0"/>
              <a:t>citing the opinion of someone who has published research on the topic or whose job or experience gives him or her specialized knowledge.</a:t>
            </a:r>
          </a:p>
          <a:p>
            <a:endParaRPr lang="en-US" dirty="0" smtClean="0"/>
          </a:p>
          <a:p>
            <a:r>
              <a:rPr lang="en-US" dirty="0" smtClean="0"/>
              <a:t>FALLACY:</a:t>
            </a:r>
          </a:p>
          <a:p>
            <a:pPr lvl="1"/>
            <a:r>
              <a:rPr lang="en-US" b="1" i="1" dirty="0" smtClean="0"/>
              <a:t>Appeal to False Authority – </a:t>
            </a:r>
            <a:r>
              <a:rPr lang="en-US" i="1" dirty="0" smtClean="0"/>
              <a:t>citing someone who has no expertise to speak on an issue is cited as an authority.</a:t>
            </a:r>
          </a:p>
          <a:p>
            <a:pPr lvl="2"/>
            <a:r>
              <a:rPr lang="en-US" i="1" dirty="0" smtClean="0"/>
              <a:t>Ex. </a:t>
            </a:r>
            <a:r>
              <a:rPr lang="en-US" dirty="0" smtClean="0"/>
              <a:t>I'm not a doctor, but I play one on the hit series "Bimbos and </a:t>
            </a:r>
            <a:r>
              <a:rPr lang="en-US" dirty="0" err="1" smtClean="0"/>
              <a:t>Studmuffins</a:t>
            </a:r>
            <a:r>
              <a:rPr lang="en-US" dirty="0" smtClean="0"/>
              <a:t> in the OR." You can take it from me that when you need a fast acting, effective and safe pain killer there is nothing better than </a:t>
            </a:r>
            <a:r>
              <a:rPr lang="en-US" dirty="0" err="1" smtClean="0"/>
              <a:t>MorphiDope</a:t>
            </a:r>
            <a:r>
              <a:rPr lang="en-US" dirty="0" smtClean="0"/>
              <a:t> 2000. That is my considered medical opinion.</a:t>
            </a:r>
            <a:br>
              <a:rPr lang="en-US" dirty="0" smtClean="0"/>
            </a:br>
            <a:r>
              <a:rPr lang="en-US" sz="2200" i="1" dirty="0" smtClean="0"/>
              <a:t>~Playing a doctor on TV does not make one credible to advise people on medications.</a:t>
            </a:r>
            <a:endParaRPr lang="en-US" i="1" dirty="0" smtClean="0"/>
          </a:p>
          <a:p>
            <a:pPr lvl="1"/>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Second-Hand Evidence</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10000"/>
          </a:bodyPr>
          <a:lstStyle/>
          <a:p>
            <a:r>
              <a:rPr lang="en-US" b="1" dirty="0" smtClean="0"/>
              <a:t>Quantitative Evidence– “</a:t>
            </a:r>
            <a:r>
              <a:rPr lang="en-US" dirty="0" smtClean="0"/>
              <a:t>things that can be represented in numbers: statistics, surveys, polls, census information.” A persuasive appeal to logos.</a:t>
            </a:r>
          </a:p>
          <a:p>
            <a:endParaRPr lang="en-US" dirty="0" smtClean="0"/>
          </a:p>
          <a:p>
            <a:r>
              <a:rPr lang="en-US" dirty="0" smtClean="0"/>
              <a:t>FALLACY:</a:t>
            </a:r>
          </a:p>
          <a:p>
            <a:pPr lvl="1"/>
            <a:r>
              <a:rPr lang="en-US" b="1" i="1" dirty="0" smtClean="0"/>
              <a:t>Bandwagon Appeal (ad </a:t>
            </a:r>
            <a:r>
              <a:rPr lang="en-US" b="1" i="1" dirty="0" err="1" smtClean="0"/>
              <a:t>populum</a:t>
            </a:r>
            <a:r>
              <a:rPr lang="en-US" b="1" i="1" dirty="0" smtClean="0"/>
              <a:t> </a:t>
            </a:r>
            <a:r>
              <a:rPr lang="en-US" b="1" dirty="0" smtClean="0"/>
              <a:t>fallacy)</a:t>
            </a:r>
            <a:r>
              <a:rPr lang="en-US" b="1" i="1" dirty="0" smtClean="0"/>
              <a:t>– </a:t>
            </a:r>
            <a:r>
              <a:rPr lang="en-US" i="1" dirty="0" smtClean="0"/>
              <a:t>basically, “everybody else is doing it, so I/you should, too!”</a:t>
            </a:r>
          </a:p>
          <a:p>
            <a:pPr lvl="2"/>
            <a:r>
              <a:rPr lang="en-US" i="1" dirty="0" smtClean="0"/>
              <a:t>Ex</a:t>
            </a:r>
          </a:p>
          <a:p>
            <a:pPr lvl="2">
              <a:buNone/>
            </a:pPr>
            <a:r>
              <a:rPr lang="en-US" i="1" dirty="0" smtClean="0"/>
              <a:t>					</a:t>
            </a:r>
            <a:r>
              <a:rPr lang="en-US" sz="2200" i="1" dirty="0" smtClean="0"/>
              <a:t>~If millions of people </a:t>
            </a:r>
            <a:r>
              <a:rPr lang="en-US" sz="2200" i="1" smtClean="0"/>
              <a:t>have 				consumed McDonald’s 					hamburgers</a:t>
            </a:r>
            <a:r>
              <a:rPr lang="en-US" sz="2200" i="1" dirty="0" smtClean="0"/>
              <a:t>, they must </a:t>
            </a:r>
            <a:r>
              <a:rPr lang="en-US" sz="2200" i="1" smtClean="0"/>
              <a:t>be 				good </a:t>
            </a:r>
            <a:r>
              <a:rPr lang="en-US" sz="2200" i="1" dirty="0" smtClean="0"/>
              <a:t>and </a:t>
            </a:r>
            <a:r>
              <a:rPr lang="en-US" sz="2200" i="1" smtClean="0"/>
              <a:t>you should eat 				them, too!</a:t>
            </a:r>
            <a:endParaRPr lang="en-US" i="1" dirty="0" smtClean="0"/>
          </a:p>
          <a:p>
            <a:pPr lvl="1"/>
            <a:endParaRPr lang="en-US" i="1" dirty="0"/>
          </a:p>
        </p:txBody>
      </p:sp>
      <p:pic>
        <p:nvPicPr>
          <p:cNvPr id="4" name="Picture 3" descr="bandwagon.jpg"/>
          <p:cNvPicPr>
            <a:picLocks noChangeAspect="1"/>
          </p:cNvPicPr>
          <p:nvPr/>
        </p:nvPicPr>
        <p:blipFill>
          <a:blip r:embed="rId2" cstate="print"/>
          <a:stretch>
            <a:fillRect/>
          </a:stretch>
        </p:blipFill>
        <p:spPr>
          <a:xfrm>
            <a:off x="2057400" y="4495800"/>
            <a:ext cx="3022600" cy="21400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500"/>
                                        <p:tgtEl>
                                          <p:spTgt spid="4"/>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Applying to Argument Examples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85000" lnSpcReduction="20000"/>
          </a:bodyPr>
          <a:lstStyle/>
          <a:p>
            <a:pPr marL="0" indent="0" algn="ctr">
              <a:buNone/>
            </a:pPr>
            <a:r>
              <a:rPr lang="en-US" i="1" dirty="0"/>
              <a:t>Read each essay and then answer the questions to analyze and identify the elements that make up the argument</a:t>
            </a:r>
            <a:r>
              <a:rPr lang="en-US" i="1" dirty="0" smtClean="0"/>
              <a:t>.</a:t>
            </a:r>
          </a:p>
          <a:p>
            <a:pPr marL="0" indent="0">
              <a:buNone/>
            </a:pPr>
            <a:endParaRPr lang="en-US" i="1" dirty="0" smtClean="0"/>
          </a:p>
          <a:p>
            <a:r>
              <a:rPr lang="en-US" dirty="0"/>
              <a:t>“Americana: Hot Dogs, Apple Pie And Football?”, Frank </a:t>
            </a:r>
            <a:r>
              <a:rPr lang="en-US" dirty="0" err="1" smtClean="0"/>
              <a:t>Deford</a:t>
            </a:r>
            <a:endParaRPr lang="en-US" dirty="0" smtClean="0"/>
          </a:p>
          <a:p>
            <a:pPr lvl="1"/>
            <a:r>
              <a:rPr lang="en-US" dirty="0"/>
              <a:t>Find and write the thesis statement. Is it open, closed, or counterargument? How can you tell?</a:t>
            </a:r>
          </a:p>
          <a:p>
            <a:pPr lvl="1"/>
            <a:r>
              <a:rPr lang="en-US" dirty="0"/>
              <a:t>Is the claim </a:t>
            </a:r>
            <a:r>
              <a:rPr lang="en-US" dirty="0" err="1"/>
              <a:t>Deford</a:t>
            </a:r>
            <a:r>
              <a:rPr lang="en-US" dirty="0"/>
              <a:t> makes one of fact, value, or policy? Why?</a:t>
            </a:r>
          </a:p>
          <a:p>
            <a:pPr lvl="1"/>
            <a:r>
              <a:rPr lang="en-US" dirty="0"/>
              <a:t>Examples of 1</a:t>
            </a:r>
            <a:r>
              <a:rPr lang="en-US" baseline="30000" dirty="0"/>
              <a:t>st</a:t>
            </a:r>
            <a:r>
              <a:rPr lang="en-US" dirty="0"/>
              <a:t> Hand evidence </a:t>
            </a:r>
            <a:r>
              <a:rPr lang="en-US" dirty="0" err="1"/>
              <a:t>Deford</a:t>
            </a:r>
            <a:r>
              <a:rPr lang="en-US" dirty="0"/>
              <a:t> uses:</a:t>
            </a:r>
          </a:p>
          <a:p>
            <a:pPr lvl="1"/>
            <a:r>
              <a:rPr lang="en-US" dirty="0"/>
              <a:t>Examples of 2</a:t>
            </a:r>
            <a:r>
              <a:rPr lang="en-US" baseline="30000" dirty="0"/>
              <a:t>nd</a:t>
            </a:r>
            <a:r>
              <a:rPr lang="en-US" dirty="0"/>
              <a:t> Hand evidence </a:t>
            </a:r>
            <a:r>
              <a:rPr lang="en-US" dirty="0" err="1"/>
              <a:t>Deford</a:t>
            </a:r>
            <a:r>
              <a:rPr lang="en-US" dirty="0"/>
              <a:t> uses:</a:t>
            </a:r>
          </a:p>
          <a:p>
            <a:pPr lvl="1"/>
            <a:r>
              <a:rPr lang="en-US" dirty="0"/>
              <a:t>Do you see any fallacies? If so, what are they?</a:t>
            </a:r>
          </a:p>
          <a:p>
            <a:pPr lvl="1"/>
            <a:r>
              <a:rPr lang="en-US" dirty="0"/>
              <a:t>Does </a:t>
            </a:r>
            <a:r>
              <a:rPr lang="en-US" dirty="0" err="1"/>
              <a:t>Deford</a:t>
            </a:r>
            <a:r>
              <a:rPr lang="en-US" dirty="0"/>
              <a:t> address the viewpoints of the opposition? Where/how?</a:t>
            </a:r>
          </a:p>
          <a:p>
            <a:pPr marL="0" indent="0">
              <a:buNone/>
            </a:pPr>
            <a:endParaRPr lang="en-US" dirty="0" smtClean="0"/>
          </a:p>
          <a:p>
            <a:endParaRPr lang="en-US" dirty="0"/>
          </a:p>
          <a:p>
            <a:endParaRPr lang="en-US" dirty="0"/>
          </a:p>
        </p:txBody>
      </p:sp>
      <p:pic>
        <p:nvPicPr>
          <p:cNvPr id="12" name="Picture 1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391400" y="4726869"/>
            <a:ext cx="1612900" cy="1984375"/>
          </a:xfrm>
          <a:prstGeom prst="rect">
            <a:avLst/>
          </a:prstGeom>
        </p:spPr>
      </p:pic>
    </p:spTree>
    <p:extLst>
      <p:ext uri="{BB962C8B-B14F-4D97-AF65-F5344CB8AC3E}">
        <p14:creationId xmlns:p14="http://schemas.microsoft.com/office/powerpoint/2010/main" val="4040406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Applying to Argument Examples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70000" lnSpcReduction="20000"/>
          </a:bodyPr>
          <a:lstStyle/>
          <a:p>
            <a:r>
              <a:rPr lang="en-US" dirty="0" smtClean="0"/>
              <a:t>“</a:t>
            </a:r>
            <a:r>
              <a:rPr lang="en-US" dirty="0"/>
              <a:t>Americana: Hot Dogs, Apple Pie And Football?”, Frank </a:t>
            </a:r>
            <a:r>
              <a:rPr lang="en-US" dirty="0" err="1" smtClean="0"/>
              <a:t>Deford</a:t>
            </a:r>
            <a:endParaRPr lang="en-US" dirty="0" smtClean="0"/>
          </a:p>
          <a:p>
            <a:endParaRPr lang="en-US" dirty="0" smtClean="0"/>
          </a:p>
          <a:p>
            <a:pPr lvl="1"/>
            <a:r>
              <a:rPr lang="en-US" dirty="0" smtClean="0"/>
              <a:t>“It’s tough to mess with football.” “…football…seems practically invulnerable to change.” Open thesis because the major points are not listed.</a:t>
            </a:r>
            <a:endParaRPr lang="en-US" dirty="0"/>
          </a:p>
          <a:p>
            <a:pPr lvl="1"/>
            <a:r>
              <a:rPr lang="en-US" dirty="0" smtClean="0"/>
              <a:t>Claim of fact- Football is too much a part of American culture to change.</a:t>
            </a:r>
            <a:endParaRPr lang="en-US" dirty="0"/>
          </a:p>
          <a:p>
            <a:pPr lvl="1"/>
            <a:r>
              <a:rPr lang="en-US" dirty="0" smtClean="0"/>
              <a:t>Rural areas that have lost their schools miss the team more than the school; football and homecomings are a touchstone of our youth; football teaches us how to be “men”; rivalry between schools being one of the “</a:t>
            </a:r>
            <a:r>
              <a:rPr lang="en-US" dirty="0" err="1"/>
              <a:t>R</a:t>
            </a:r>
            <a:r>
              <a:rPr lang="en-US" dirty="0" err="1" smtClean="0"/>
              <a:t>s</a:t>
            </a:r>
            <a:r>
              <a:rPr lang="en-US" dirty="0" smtClean="0"/>
              <a:t>” of learning.</a:t>
            </a:r>
            <a:endParaRPr lang="en-US" dirty="0"/>
          </a:p>
          <a:p>
            <a:pPr lvl="1"/>
            <a:r>
              <a:rPr lang="en-US" dirty="0" smtClean="0"/>
              <a:t>Buzz </a:t>
            </a:r>
            <a:r>
              <a:rPr lang="en-US" dirty="0" err="1" smtClean="0"/>
              <a:t>Bissinger’s</a:t>
            </a:r>
            <a:r>
              <a:rPr lang="en-US" dirty="0" smtClean="0"/>
              <a:t> Americana Classic, Friday Night Lights</a:t>
            </a:r>
            <a:endParaRPr lang="en-US" dirty="0"/>
          </a:p>
          <a:p>
            <a:pPr lvl="1"/>
            <a:r>
              <a:rPr lang="en-US" dirty="0" smtClean="0"/>
              <a:t>Faulty analogy - Football to sex, because they are both </a:t>
            </a:r>
            <a:r>
              <a:rPr lang="en-US" smtClean="0"/>
              <a:t>physical activities </a:t>
            </a:r>
            <a:r>
              <a:rPr lang="en-US" dirty="0" smtClean="0"/>
              <a:t>and there are extreme gender demonstrations (“pretty cheerleaders &amp; macho players”</a:t>
            </a:r>
            <a:endParaRPr lang="en-US" dirty="0"/>
          </a:p>
          <a:p>
            <a:pPr lvl="1"/>
            <a:r>
              <a:rPr lang="en-US" dirty="0" smtClean="0"/>
              <a:t>Baseball as the National pastime – Claim based on professional presence; “baseball is everyday, but football was always on the weekend; an event, parties, dances.”</a:t>
            </a:r>
            <a:endParaRPr lang="en-US" dirty="0"/>
          </a:p>
          <a:p>
            <a:pPr marL="0" indent="0">
              <a:buNone/>
            </a:pPr>
            <a:endParaRPr lang="en-US" dirty="0" smtClean="0"/>
          </a:p>
          <a:p>
            <a:endParaRPr lang="en-US" dirty="0"/>
          </a:p>
          <a:p>
            <a:endParaRPr lang="en-US" dirty="0"/>
          </a:p>
        </p:txBody>
      </p:sp>
      <p:pic>
        <p:nvPicPr>
          <p:cNvPr id="12" name="Picture 1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696200" y="5480756"/>
            <a:ext cx="1308100" cy="1377244"/>
          </a:xfrm>
          <a:prstGeom prst="rect">
            <a:avLst/>
          </a:prstGeom>
        </p:spPr>
      </p:pic>
    </p:spTree>
    <p:extLst>
      <p:ext uri="{BB962C8B-B14F-4D97-AF65-F5344CB8AC3E}">
        <p14:creationId xmlns:p14="http://schemas.microsoft.com/office/powerpoint/2010/main" val="410402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Shaping Argument</a:t>
            </a:r>
            <a:endParaRPr lang="en-US" dirty="0"/>
          </a:p>
        </p:txBody>
      </p:sp>
      <p:sp>
        <p:nvSpPr>
          <p:cNvPr id="3" name="Content Placeholder 2"/>
          <p:cNvSpPr>
            <a:spLocks noGrp="1"/>
          </p:cNvSpPr>
          <p:nvPr>
            <p:ph sz="quarter" idx="1"/>
          </p:nvPr>
        </p:nvSpPr>
        <p:spPr>
          <a:xfrm>
            <a:off x="612648" y="1752600"/>
            <a:ext cx="8153400" cy="4343400"/>
          </a:xfrm>
        </p:spPr>
        <p:txBody>
          <a:bodyPr/>
          <a:lstStyle/>
          <a:p>
            <a:r>
              <a:rPr lang="en-US" dirty="0" smtClean="0"/>
              <a:t>The organization, or </a:t>
            </a:r>
            <a:r>
              <a:rPr lang="en-US" i="1" dirty="0" smtClean="0"/>
              <a:t>arrangement</a:t>
            </a:r>
            <a:r>
              <a:rPr lang="en-US" dirty="0" smtClean="0"/>
              <a:t>, of an argument “reflects a host of factors, including audience and purpose.”</a:t>
            </a:r>
            <a:br>
              <a:rPr lang="en-US" dirty="0" smtClean="0"/>
            </a:br>
            <a:endParaRPr lang="en-US" dirty="0" smtClean="0"/>
          </a:p>
          <a:p>
            <a:pPr lvl="1"/>
            <a:r>
              <a:rPr lang="en-US" dirty="0" smtClean="0"/>
              <a:t>The Classical Oration</a:t>
            </a:r>
          </a:p>
          <a:p>
            <a:pPr lvl="1"/>
            <a:r>
              <a:rPr lang="en-US" dirty="0" smtClean="0"/>
              <a:t>Induction</a:t>
            </a:r>
          </a:p>
          <a:p>
            <a:pPr lvl="1"/>
            <a:r>
              <a:rPr lang="en-US" dirty="0" smtClean="0"/>
              <a:t>Deduction</a:t>
            </a:r>
          </a:p>
          <a:p>
            <a:pPr lvl="1"/>
            <a:r>
              <a:rPr lang="en-US" dirty="0" err="1" smtClean="0"/>
              <a:t>Toulmin</a:t>
            </a:r>
            <a:endParaRPr lang="en-US" dirty="0" smtClean="0"/>
          </a:p>
          <a:p>
            <a:pPr lvl="1"/>
            <a:r>
              <a:rPr lang="en-US" dirty="0" err="1" smtClean="0"/>
              <a:t>Rogerian</a:t>
            </a:r>
            <a:r>
              <a:rPr lang="en-US" dirty="0" smtClean="0"/>
              <a:t> (not in the text)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1)">
                                      <p:cBhvr>
                                        <p:cTn id="11" dur="2000"/>
                                        <p:tgtEl>
                                          <p:spTgt spid="3">
                                            <p:txEl>
                                              <p:pRg st="2" end="2"/>
                                            </p:txEl>
                                          </p:spTgt>
                                        </p:tgtEl>
                                      </p:cBhvr>
                                    </p:animEffect>
                                  </p:childTnLst>
                                </p:cTn>
                              </p:par>
                            </p:childTnLst>
                          </p:cTn>
                        </p:par>
                        <p:par>
                          <p:cTn id="12" fill="hold">
                            <p:stCondLst>
                              <p:cond delay="4000"/>
                            </p:stCondLst>
                            <p:childTnLst>
                              <p:par>
                                <p:cTn id="13" presetID="21" presetClass="entr" presetSubtype="1"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par>
                          <p:cTn id="16" fill="hold">
                            <p:stCondLst>
                              <p:cond delay="6000"/>
                            </p:stCondLst>
                            <p:childTnLst>
                              <p:par>
                                <p:cTn id="17" presetID="21" presetClass="entr" presetSubtype="1"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childTnLst>
                          </p:cTn>
                        </p:par>
                        <p:par>
                          <p:cTn id="20" fill="hold">
                            <p:stCondLst>
                              <p:cond delay="8000"/>
                            </p:stCondLst>
                            <p:childTnLst>
                              <p:par>
                                <p:cTn id="21" presetID="21" presetClass="entr" presetSubtype="1"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heel(1)">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Classical Oration</a:t>
            </a:r>
            <a:endParaRPr lang="en-US" dirty="0"/>
          </a:p>
        </p:txBody>
      </p:sp>
      <p:sp>
        <p:nvSpPr>
          <p:cNvPr id="4" name="Content Placeholder 3"/>
          <p:cNvSpPr>
            <a:spLocks noGrp="1"/>
          </p:cNvSpPr>
          <p:nvPr>
            <p:ph sz="quarter" idx="2"/>
          </p:nvPr>
        </p:nvSpPr>
        <p:spPr>
          <a:xfrm>
            <a:off x="4844901" y="1589566"/>
            <a:ext cx="3886200" cy="4963633"/>
          </a:xfrm>
        </p:spPr>
        <p:txBody>
          <a:bodyPr>
            <a:normAutofit fontScale="70000" lnSpcReduction="20000"/>
          </a:bodyPr>
          <a:lstStyle/>
          <a:p>
            <a:pPr>
              <a:buFont typeface="Wingdings" pitchFamily="2" charset="2"/>
              <a:buChar char="q"/>
            </a:pPr>
            <a:r>
              <a:rPr lang="en-US" dirty="0" smtClean="0"/>
              <a:t>Beginning the web; introduces the subject; often where speaker establishes ethos</a:t>
            </a:r>
            <a:br>
              <a:rPr lang="en-US" dirty="0" smtClean="0"/>
            </a:br>
            <a:endParaRPr lang="en-US" dirty="0" smtClean="0"/>
          </a:p>
          <a:p>
            <a:pPr>
              <a:buFont typeface="Wingdings" pitchFamily="2" charset="2"/>
              <a:buChar char="q"/>
            </a:pPr>
            <a:r>
              <a:rPr lang="en-US" dirty="0" smtClean="0"/>
              <a:t>Background &amp; factual information on the subject; why the subject is a problem to address; logos &amp; pathos</a:t>
            </a:r>
            <a:br>
              <a:rPr lang="en-US" dirty="0" smtClean="0"/>
            </a:br>
            <a:endParaRPr lang="en-US" dirty="0" smtClean="0"/>
          </a:p>
          <a:p>
            <a:pPr>
              <a:buFont typeface="Wingdings" pitchFamily="2" charset="2"/>
              <a:buChar char="q"/>
            </a:pPr>
            <a:r>
              <a:rPr lang="en-US" dirty="0" smtClean="0"/>
              <a:t>Usually major part; proof/evidence; logos</a:t>
            </a:r>
            <a:br>
              <a:rPr lang="en-US" dirty="0" smtClean="0"/>
            </a:br>
            <a:endParaRPr lang="en-US" dirty="0" smtClean="0"/>
          </a:p>
          <a:p>
            <a:pPr>
              <a:buFont typeface="Wingdings" pitchFamily="2" charset="2"/>
              <a:buChar char="q"/>
            </a:pPr>
            <a:r>
              <a:rPr lang="en-US" dirty="0" smtClean="0"/>
              <a:t>Addresses counterargument; logos</a:t>
            </a:r>
            <a:br>
              <a:rPr lang="en-US" dirty="0" smtClean="0"/>
            </a:br>
            <a:endParaRPr lang="en-US" dirty="0" smtClean="0"/>
          </a:p>
          <a:p>
            <a:pPr>
              <a:buFont typeface="Wingdings" pitchFamily="2" charset="2"/>
              <a:buChar char="q"/>
            </a:pPr>
            <a:r>
              <a:rPr lang="en-US" dirty="0" smtClean="0"/>
              <a:t>Brings essay to a satisfying close; pathos &amp; ethos</a:t>
            </a:r>
            <a:endParaRPr lang="en-US" dirty="0"/>
          </a:p>
        </p:txBody>
      </p:sp>
      <p:sp>
        <p:nvSpPr>
          <p:cNvPr id="8" name="TextBox 7"/>
          <p:cNvSpPr txBox="1"/>
          <p:nvPr/>
        </p:nvSpPr>
        <p:spPr>
          <a:xfrm>
            <a:off x="533400" y="1676400"/>
            <a:ext cx="4267200" cy="4431983"/>
          </a:xfrm>
          <a:prstGeom prst="rect">
            <a:avLst/>
          </a:prstGeom>
          <a:noFill/>
        </p:spPr>
        <p:txBody>
          <a:bodyPr wrap="square" rtlCol="0">
            <a:spAutoFit/>
          </a:bodyPr>
          <a:lstStyle/>
          <a:p>
            <a:pPr>
              <a:buClr>
                <a:srgbClr val="C00000"/>
              </a:buClr>
              <a:buSzPct val="75000"/>
              <a:buFont typeface="Wingdings" pitchFamily="2" charset="2"/>
              <a:buChar char="q"/>
            </a:pPr>
            <a:r>
              <a:rPr lang="en-US" sz="2400" dirty="0" smtClean="0"/>
              <a:t>Introduction (</a:t>
            </a:r>
            <a:r>
              <a:rPr lang="en-US" sz="2400" i="1" dirty="0" smtClean="0"/>
              <a:t>exordium)</a:t>
            </a:r>
            <a:br>
              <a:rPr lang="en-US" sz="2400" i="1" dirty="0" smtClean="0"/>
            </a:br>
            <a:r>
              <a:rPr lang="en-US" sz="2400" i="1" dirty="0" smtClean="0"/>
              <a:t/>
            </a:r>
            <a:br>
              <a:rPr lang="en-US" sz="2400" i="1" dirty="0" smtClean="0"/>
            </a:br>
            <a:endParaRPr lang="en-US" sz="2400" i="1" dirty="0" smtClean="0"/>
          </a:p>
          <a:p>
            <a:pPr>
              <a:buClr>
                <a:srgbClr val="C00000"/>
              </a:buClr>
              <a:buSzPct val="75000"/>
              <a:buFont typeface="Wingdings" pitchFamily="2" charset="2"/>
              <a:buChar char="q"/>
            </a:pPr>
            <a:r>
              <a:rPr lang="en-US" sz="2400" dirty="0" smtClean="0"/>
              <a:t>Narration (</a:t>
            </a:r>
            <a:r>
              <a:rPr lang="en-US" sz="2400" i="1" dirty="0" err="1" smtClean="0"/>
              <a:t>narratio</a:t>
            </a:r>
            <a:r>
              <a:rPr lang="en-US" sz="2400" i="1" dirty="0" smtClean="0"/>
              <a:t>)</a:t>
            </a:r>
            <a:br>
              <a:rPr lang="en-US" sz="2400" i="1" dirty="0" smtClean="0"/>
            </a:br>
            <a:r>
              <a:rPr lang="en-US" sz="2400" i="1" dirty="0" smtClean="0"/>
              <a:t/>
            </a:r>
            <a:br>
              <a:rPr lang="en-US" sz="2400" i="1" dirty="0" smtClean="0"/>
            </a:br>
            <a:endParaRPr lang="en-US" sz="2400" i="1" dirty="0" smtClean="0"/>
          </a:p>
          <a:p>
            <a:pPr>
              <a:buClr>
                <a:srgbClr val="C00000"/>
              </a:buClr>
              <a:buSzPct val="75000"/>
              <a:buFont typeface="Wingdings" pitchFamily="2" charset="2"/>
              <a:buChar char="q"/>
            </a:pPr>
            <a:r>
              <a:rPr lang="en-US" sz="2400" dirty="0" smtClean="0"/>
              <a:t>Confirmation</a:t>
            </a:r>
            <a:r>
              <a:rPr lang="en-US" sz="2400" i="1" dirty="0" smtClean="0"/>
              <a:t> (</a:t>
            </a:r>
            <a:r>
              <a:rPr lang="en-US" sz="2400" i="1" dirty="0" err="1" smtClean="0"/>
              <a:t>confirmatio</a:t>
            </a:r>
            <a:r>
              <a:rPr lang="en-US" sz="2400" i="1" dirty="0" smtClean="0"/>
              <a:t>)</a:t>
            </a:r>
            <a:br>
              <a:rPr lang="en-US" sz="2400" i="1" dirty="0" smtClean="0"/>
            </a:br>
            <a:endParaRPr lang="en-US" sz="2400" i="1" dirty="0" smtClean="0"/>
          </a:p>
          <a:p>
            <a:pPr>
              <a:buClr>
                <a:srgbClr val="C00000"/>
              </a:buClr>
              <a:buSzPct val="75000"/>
              <a:buFont typeface="Wingdings" pitchFamily="2" charset="2"/>
              <a:buChar char="q"/>
            </a:pPr>
            <a:r>
              <a:rPr lang="en-US" sz="2400" dirty="0" smtClean="0"/>
              <a:t>Refutation</a:t>
            </a:r>
            <a:r>
              <a:rPr lang="en-US" sz="2400" i="1" dirty="0" smtClean="0"/>
              <a:t> (</a:t>
            </a:r>
            <a:r>
              <a:rPr lang="en-US" sz="2400" i="1" dirty="0" err="1" smtClean="0"/>
              <a:t>refutatio</a:t>
            </a:r>
            <a:r>
              <a:rPr lang="en-US" sz="2400" i="1" dirty="0" smtClean="0"/>
              <a:t>)</a:t>
            </a:r>
            <a:br>
              <a:rPr lang="en-US" sz="2400" i="1" dirty="0" smtClean="0"/>
            </a:br>
            <a:endParaRPr lang="en-US" sz="2400" i="1" dirty="0" smtClean="0"/>
          </a:p>
          <a:p>
            <a:pPr>
              <a:buClr>
                <a:srgbClr val="C00000"/>
              </a:buClr>
              <a:buSzPct val="75000"/>
              <a:buFont typeface="Wingdings" pitchFamily="2" charset="2"/>
              <a:buChar char="q"/>
            </a:pPr>
            <a:r>
              <a:rPr lang="en-US" sz="2400" dirty="0" smtClean="0"/>
              <a:t>Conclusion</a:t>
            </a:r>
            <a:r>
              <a:rPr lang="en-US" sz="2400" i="1" dirty="0" smtClean="0"/>
              <a:t> (</a:t>
            </a:r>
            <a:r>
              <a:rPr lang="en-US" sz="2400" i="1" dirty="0" err="1" smtClean="0"/>
              <a:t>peroratio</a:t>
            </a:r>
            <a:r>
              <a:rPr lang="en-US" sz="2400" i="1" dirty="0" smtClean="0"/>
              <a:t>)</a:t>
            </a:r>
            <a:endParaRPr lang="en-US" sz="2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p:cTn id="20"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8">
                                            <p:txEl>
                                              <p:pRg st="1" end="1"/>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anim calcmode="lin" valueType="num">
                                      <p:cBhvr>
                                        <p:cTn id="33"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8">
                                            <p:txEl>
                                              <p:pRg st="2" end="2"/>
                                            </p:txEl>
                                          </p:spTgt>
                                        </p:tgtEl>
                                      </p:cBhvr>
                                    </p:animEffect>
                                  </p:childTnLst>
                                </p:cTn>
                              </p:par>
                            </p:childTnLst>
                          </p:cTn>
                        </p:par>
                        <p:par>
                          <p:cTn id="36" fill="hold">
                            <p:stCondLst>
                              <p:cond delay="500"/>
                            </p:stCondLst>
                            <p:childTnLst>
                              <p:par>
                                <p:cTn id="37" presetID="53" presetClass="entr" presetSubtype="16" fill="hold" nodeType="after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p:cTn id="3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41" dur="500"/>
                                        <p:tgtEl>
                                          <p:spTgt spid="4">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p:cTn id="46"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8">
                                            <p:txEl>
                                              <p:pRg st="3" end="3"/>
                                            </p:txEl>
                                          </p:spTgt>
                                        </p:tgtEl>
                                      </p:cBhvr>
                                    </p:animEffect>
                                  </p:childTnLst>
                                </p:cTn>
                              </p:par>
                            </p:childTnLst>
                          </p:cTn>
                        </p:par>
                        <p:par>
                          <p:cTn id="49" fill="hold">
                            <p:stCondLst>
                              <p:cond delay="500"/>
                            </p:stCondLst>
                            <p:childTnLst>
                              <p:par>
                                <p:cTn id="50" presetID="53" presetClass="entr" presetSubtype="16" fill="hold" nodeType="after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 calcmode="lin" valueType="num">
                                      <p:cBhvr>
                                        <p:cTn id="5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5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54" dur="500"/>
                                        <p:tgtEl>
                                          <p:spTgt spid="4">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anim calcmode="lin" valueType="num">
                                      <p:cBhvr>
                                        <p:cTn id="59"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60"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61" dur="500"/>
                                        <p:tgtEl>
                                          <p:spTgt spid="8">
                                            <p:txEl>
                                              <p:pRg st="4" end="4"/>
                                            </p:txEl>
                                          </p:spTgt>
                                        </p:tgtEl>
                                      </p:cBhvr>
                                    </p:animEffect>
                                  </p:childTnLst>
                                </p:cTn>
                              </p:par>
                            </p:childTnLst>
                          </p:cTn>
                        </p:par>
                        <p:par>
                          <p:cTn id="62" fill="hold">
                            <p:stCondLst>
                              <p:cond delay="500"/>
                            </p:stCondLst>
                            <p:childTnLst>
                              <p:par>
                                <p:cTn id="63" presetID="53" presetClass="entr" presetSubtype="16" fill="hold" nodeType="afterEffect">
                                  <p:stCondLst>
                                    <p:cond delay="0"/>
                                  </p:stCondLst>
                                  <p:childTnLst>
                                    <p:set>
                                      <p:cBhvr>
                                        <p:cTn id="64" dur="1" fill="hold">
                                          <p:stCondLst>
                                            <p:cond delay="0"/>
                                          </p:stCondLst>
                                        </p:cTn>
                                        <p:tgtEl>
                                          <p:spTgt spid="4">
                                            <p:txEl>
                                              <p:pRg st="4" end="4"/>
                                            </p:txEl>
                                          </p:spTgt>
                                        </p:tgtEl>
                                        <p:attrNameLst>
                                          <p:attrName>style.visibility</p:attrName>
                                        </p:attrNameLst>
                                      </p:cBhvr>
                                      <p:to>
                                        <p:strVal val="visible"/>
                                      </p:to>
                                    </p:set>
                                    <p:anim calcmode="lin" valueType="num">
                                      <p:cBhvr>
                                        <p:cTn id="6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6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6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a:t>
            </a:r>
            <a:endParaRPr lang="en-US" dirty="0"/>
          </a:p>
        </p:txBody>
      </p:sp>
      <p:sp>
        <p:nvSpPr>
          <p:cNvPr id="3" name="Content Placeholder 2"/>
          <p:cNvSpPr>
            <a:spLocks noGrp="1"/>
          </p:cNvSpPr>
          <p:nvPr>
            <p:ph sz="quarter" idx="1"/>
          </p:nvPr>
        </p:nvSpPr>
        <p:spPr/>
        <p:txBody>
          <a:bodyPr/>
          <a:lstStyle/>
          <a:p>
            <a:r>
              <a:rPr lang="en-US" sz="2800" dirty="0" smtClean="0"/>
              <a:t>An argument whose premises make its conclusion likely by leading from particular to universals, using specific cases to draw conclusions.</a:t>
            </a:r>
            <a:endParaRPr lang="en-US" dirty="0"/>
          </a:p>
        </p:txBody>
      </p:sp>
      <p:sp>
        <p:nvSpPr>
          <p:cNvPr id="4" name="TextBox 3"/>
          <p:cNvSpPr txBox="1"/>
          <p:nvPr/>
        </p:nvSpPr>
        <p:spPr>
          <a:xfrm>
            <a:off x="381000" y="3657600"/>
            <a:ext cx="3962400" cy="19082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dirty="0" smtClean="0"/>
              <a:t>Regular exercise promotes weight loss.</a:t>
            </a:r>
          </a:p>
          <a:p>
            <a:r>
              <a:rPr lang="en-US" sz="1600" dirty="0" smtClean="0"/>
              <a:t>Exercise lowers stress levels.</a:t>
            </a:r>
          </a:p>
          <a:p>
            <a:r>
              <a:rPr lang="en-US" sz="1600" dirty="0" smtClean="0"/>
              <a:t>Exercise improves mood and outlook.</a:t>
            </a:r>
            <a:br>
              <a:rPr lang="en-US" sz="1600" dirty="0" smtClean="0"/>
            </a:br>
            <a:endParaRPr lang="en-US" sz="1600" dirty="0" smtClean="0"/>
          </a:p>
          <a:p>
            <a:r>
              <a:rPr lang="en-US" b="1" dirty="0" smtClean="0"/>
              <a:t>Generalization</a:t>
            </a:r>
            <a:r>
              <a:rPr lang="en-US" dirty="0" smtClean="0"/>
              <a:t>: </a:t>
            </a:r>
          </a:p>
          <a:p>
            <a:r>
              <a:rPr lang="en-US" dirty="0" smtClean="0"/>
              <a:t>Exercise contributes to better health.</a:t>
            </a:r>
          </a:p>
          <a:p>
            <a:endParaRPr lang="en-US" dirty="0"/>
          </a:p>
        </p:txBody>
      </p:sp>
      <p:sp>
        <p:nvSpPr>
          <p:cNvPr id="5" name="TextBox 4"/>
          <p:cNvSpPr txBox="1"/>
          <p:nvPr/>
        </p:nvSpPr>
        <p:spPr>
          <a:xfrm>
            <a:off x="4495800" y="3657600"/>
            <a:ext cx="3962400" cy="19082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dirty="0" smtClean="0"/>
              <a:t>The windows are broken.  There are footprints with mud on the floor.  Some jewels and electronics are missing </a:t>
            </a:r>
            <a:br>
              <a:rPr lang="en-US" sz="1600" dirty="0" smtClean="0"/>
            </a:br>
            <a:endParaRPr lang="en-US" sz="1600" dirty="0" smtClean="0"/>
          </a:p>
          <a:p>
            <a:r>
              <a:rPr lang="en-US" b="1" dirty="0" smtClean="0"/>
              <a:t>Generalization</a:t>
            </a:r>
            <a:r>
              <a:rPr lang="en-US" dirty="0" smtClean="0"/>
              <a:t>: </a:t>
            </a:r>
          </a:p>
          <a:p>
            <a:r>
              <a:rPr lang="en-US" dirty="0" smtClean="0"/>
              <a:t>Some intruders entered the house and burglarized it.</a:t>
            </a:r>
            <a:endParaRPr lang="en-US" dirty="0"/>
          </a:p>
        </p:txBody>
      </p:sp>
      <p:cxnSp>
        <p:nvCxnSpPr>
          <p:cNvPr id="7" name="Straight Connector 6"/>
          <p:cNvCxnSpPr>
            <a:stCxn id="4" idx="1"/>
            <a:endCxn id="4" idx="3"/>
          </p:cNvCxnSpPr>
          <p:nvPr/>
        </p:nvCxnSpPr>
        <p:spPr>
          <a:xfrm>
            <a:off x="381000" y="4611708"/>
            <a:ext cx="39624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4495800" y="4648200"/>
            <a:ext cx="3962400" cy="0"/>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examples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latin typeface="Arial" pitchFamily="34" charset="0"/>
                <a:cs typeface="Arial" pitchFamily="34" charset="0"/>
              </a:rPr>
              <a:t>The local branch of Wachovia Bank was robbed yesterday. Jenny needed money to pay off her gambling debts. She just bought a gun two days ago, and I saw her hanging around the local Wachovia Bank yesterday morning. Today the bookie’s goons stopped looking for Jenny. So Jenny robbed Wachovia Bank yesterday. </a:t>
            </a:r>
          </a:p>
          <a:p>
            <a:endParaRPr lang="en-US" dirty="0"/>
          </a:p>
        </p:txBody>
      </p:sp>
      <p:sp>
        <p:nvSpPr>
          <p:cNvPr id="4" name="Content Placeholder 3"/>
          <p:cNvSpPr>
            <a:spLocks noGrp="1"/>
          </p:cNvSpPr>
          <p:nvPr>
            <p:ph sz="quarter" idx="2"/>
          </p:nvPr>
        </p:nvSpPr>
        <p:spPr/>
        <p:txBody>
          <a:bodyPr>
            <a:normAutofit fontScale="77500" lnSpcReduction="20000"/>
          </a:bodyPr>
          <a:lstStyle/>
          <a:p>
            <a:r>
              <a:rPr lang="en-US" dirty="0" smtClean="0">
                <a:latin typeface="Arial" pitchFamily="34" charset="0"/>
                <a:cs typeface="Arial" pitchFamily="34" charset="0"/>
              </a:rPr>
              <a:t>January has always been cold here in Siberia. Today is January 14, so it is going to be another cold day in Siberia</a:t>
            </a:r>
            <a:endParaRPr lang="en-US" dirty="0">
              <a:latin typeface="Arial" pitchFamily="34" charset="0"/>
              <a:cs typeface="Arial"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0"/>
            <a:ext cx="1225401" cy="144688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3962400"/>
            <a:ext cx="3559601" cy="249187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Argument?</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92500" lnSpcReduction="20000"/>
          </a:bodyPr>
          <a:lstStyle/>
          <a:p>
            <a:r>
              <a:rPr lang="en-US" sz="3300" dirty="0" smtClean="0"/>
              <a:t>“a persuasive discourse, a coherent and considered movement from a claim to a conclusion.”</a:t>
            </a:r>
          </a:p>
          <a:p>
            <a:endParaRPr lang="en-US" sz="3300" dirty="0" smtClean="0"/>
          </a:p>
          <a:p>
            <a:r>
              <a:rPr lang="en-US" sz="3300" dirty="0" smtClean="0"/>
              <a:t>Avoid looking at it as a system of “winners and losers”</a:t>
            </a:r>
          </a:p>
          <a:p>
            <a:endParaRPr lang="en-US" sz="3300" dirty="0" smtClean="0"/>
          </a:p>
          <a:p>
            <a:r>
              <a:rPr lang="en-US" sz="3300" dirty="0" smtClean="0"/>
              <a:t>View as a way to better understand one another</a:t>
            </a:r>
          </a:p>
          <a:p>
            <a:endParaRPr lang="en-US" b="1" dirty="0" smtClean="0"/>
          </a:p>
          <a:p>
            <a:r>
              <a:rPr lang="en-US" sz="2400" b="1" dirty="0" err="1" smtClean="0"/>
              <a:t>Rogerian</a:t>
            </a:r>
            <a:r>
              <a:rPr lang="en-US" sz="2400" b="1" dirty="0" smtClean="0"/>
              <a:t> argument=</a:t>
            </a:r>
            <a:r>
              <a:rPr lang="en-US" sz="2400" dirty="0" smtClean="0"/>
              <a:t> civil argument that emphasizes full understanding of the opposition to truly &amp; persuasively refute it</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amond(in)">
                                      <p:cBhvr>
                                        <p:cTn id="11" dur="2000"/>
                                        <p:tgtEl>
                                          <p:spTgt spid="3">
                                            <p:txEl>
                                              <p:pRg st="2" end="2"/>
                                            </p:txEl>
                                          </p:spTgt>
                                        </p:tgtEl>
                                      </p:cBhvr>
                                    </p:animEffect>
                                  </p:childTnLst>
                                </p:cTn>
                              </p:par>
                            </p:childTnLst>
                          </p:cTn>
                        </p:par>
                        <p:par>
                          <p:cTn id="12" fill="hold">
                            <p:stCondLst>
                              <p:cond delay="4000"/>
                            </p:stCondLst>
                            <p:childTnLst>
                              <p:par>
                                <p:cTn id="13" presetID="8" presetClass="entr" presetSubtype="16"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amond(in)">
                                      <p:cBhvr>
                                        <p:cTn id="15" dur="2000"/>
                                        <p:tgtEl>
                                          <p:spTgt spid="3">
                                            <p:txEl>
                                              <p:pRg st="4" end="4"/>
                                            </p:txEl>
                                          </p:spTgt>
                                        </p:tgtEl>
                                      </p:cBhvr>
                                    </p:animEffect>
                                  </p:childTnLst>
                                </p:cTn>
                              </p:par>
                            </p:childTnLst>
                          </p:cTn>
                        </p:par>
                        <p:par>
                          <p:cTn id="16" fill="hold">
                            <p:stCondLst>
                              <p:cond delay="6000"/>
                            </p:stCondLst>
                            <p:childTnLst>
                              <p:par>
                                <p:cTn id="17" presetID="8" presetClass="entr" presetSubtype="16"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diamond(in)">
                                      <p:cBhvr>
                                        <p:cTn id="1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Deduction</a:t>
            </a:r>
            <a:endParaRPr lang="en-US" dirty="0"/>
          </a:p>
        </p:txBody>
      </p:sp>
      <p:sp>
        <p:nvSpPr>
          <p:cNvPr id="3" name="Content Placeholder 2"/>
          <p:cNvSpPr>
            <a:spLocks noGrp="1"/>
          </p:cNvSpPr>
          <p:nvPr>
            <p:ph sz="quarter" idx="1"/>
          </p:nvPr>
        </p:nvSpPr>
        <p:spPr/>
        <p:txBody>
          <a:bodyPr/>
          <a:lstStyle/>
          <a:p>
            <a:r>
              <a:rPr lang="en-US" sz="2800" dirty="0" smtClean="0"/>
              <a:t>An argument whose premises make its conclusion certain by starting with a general principle/universal truth (major premise) and applying it to a specific case (minor premise).</a:t>
            </a:r>
            <a:endParaRPr lang="en-US" dirty="0"/>
          </a:p>
        </p:txBody>
      </p:sp>
      <p:sp>
        <p:nvSpPr>
          <p:cNvPr id="4" name="TextBox 3"/>
          <p:cNvSpPr txBox="1"/>
          <p:nvPr/>
        </p:nvSpPr>
        <p:spPr>
          <a:xfrm>
            <a:off x="381000" y="3505200"/>
            <a:ext cx="3962400" cy="20928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dirty="0" smtClean="0"/>
              <a:t>Major premise: </a:t>
            </a:r>
          </a:p>
          <a:p>
            <a:r>
              <a:rPr lang="en-US" sz="1400" dirty="0" smtClean="0"/>
              <a:t>Exercise contributes to better health.</a:t>
            </a:r>
          </a:p>
          <a:p>
            <a:endParaRPr lang="en-US" sz="1400" dirty="0" smtClean="0"/>
          </a:p>
          <a:p>
            <a:r>
              <a:rPr lang="en-US" sz="1400" b="1" dirty="0" smtClean="0"/>
              <a:t>Minor premise:</a:t>
            </a:r>
          </a:p>
          <a:p>
            <a:r>
              <a:rPr lang="en-US" sz="1400" dirty="0" smtClean="0"/>
              <a:t>Yoga is a type of exercise.</a:t>
            </a:r>
          </a:p>
          <a:p>
            <a:endParaRPr lang="en-US" sz="1400" dirty="0" smtClean="0"/>
          </a:p>
          <a:p>
            <a:r>
              <a:rPr lang="en-US" sz="1400" b="1" dirty="0" smtClean="0"/>
              <a:t>Conclusion:</a:t>
            </a:r>
          </a:p>
          <a:p>
            <a:r>
              <a:rPr lang="en-US" sz="1400" dirty="0" smtClean="0"/>
              <a:t>Yoga contributes to better health.</a:t>
            </a:r>
          </a:p>
          <a:p>
            <a:endParaRPr lang="en-US" dirty="0"/>
          </a:p>
        </p:txBody>
      </p:sp>
      <p:sp>
        <p:nvSpPr>
          <p:cNvPr id="9" name="TextBox 8"/>
          <p:cNvSpPr txBox="1"/>
          <p:nvPr/>
        </p:nvSpPr>
        <p:spPr>
          <a:xfrm>
            <a:off x="4572000" y="3505200"/>
            <a:ext cx="3962400" cy="20928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dirty="0" smtClean="0"/>
              <a:t>Major premise:</a:t>
            </a:r>
          </a:p>
          <a:p>
            <a:r>
              <a:rPr lang="en-US" sz="1400" dirty="0" smtClean="0"/>
              <a:t>Celebrities are role models for young people.</a:t>
            </a:r>
          </a:p>
          <a:p>
            <a:endParaRPr lang="en-US" sz="1400" b="1" dirty="0" smtClean="0"/>
          </a:p>
          <a:p>
            <a:r>
              <a:rPr lang="en-US" sz="1400" b="1" dirty="0" smtClean="0"/>
              <a:t>Minor premise:</a:t>
            </a:r>
          </a:p>
          <a:p>
            <a:r>
              <a:rPr lang="en-US" sz="1400" dirty="0" smtClean="0"/>
              <a:t>Lindsey </a:t>
            </a:r>
            <a:r>
              <a:rPr lang="en-US" sz="1400" dirty="0" err="1" smtClean="0"/>
              <a:t>Lohan</a:t>
            </a:r>
            <a:r>
              <a:rPr lang="en-US" sz="1400" dirty="0" smtClean="0"/>
              <a:t> is a celebrity.</a:t>
            </a:r>
          </a:p>
          <a:p>
            <a:endParaRPr lang="en-US" sz="1400" dirty="0" smtClean="0"/>
          </a:p>
          <a:p>
            <a:r>
              <a:rPr lang="en-US" sz="1400" b="1" dirty="0" smtClean="0"/>
              <a:t>Conclusion:</a:t>
            </a:r>
          </a:p>
          <a:p>
            <a:r>
              <a:rPr lang="en-US" sz="1400" dirty="0" smtClean="0"/>
              <a:t>Lindsey </a:t>
            </a:r>
            <a:r>
              <a:rPr lang="en-US" sz="1400" dirty="0" err="1" smtClean="0"/>
              <a:t>Lohan</a:t>
            </a:r>
            <a:r>
              <a:rPr lang="en-US" sz="1400" dirty="0" smtClean="0"/>
              <a:t> is a role model for young people.</a:t>
            </a:r>
          </a:p>
          <a:p>
            <a:endParaRPr lang="en-US" dirty="0"/>
          </a:p>
        </p:txBody>
      </p:sp>
      <p:sp>
        <p:nvSpPr>
          <p:cNvPr id="5" name="Flowchart: Summing Junction 4"/>
          <p:cNvSpPr/>
          <p:nvPr/>
        </p:nvSpPr>
        <p:spPr>
          <a:xfrm>
            <a:off x="4560711" y="2971800"/>
            <a:ext cx="3889248" cy="2971800"/>
          </a:xfrm>
          <a:prstGeom prst="flowChartSummingJunction">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childTnLst>
                          </p:cTn>
                        </p:par>
                        <p:par>
                          <p:cTn id="11" fill="hold">
                            <p:stCondLst>
                              <p:cond delay="500"/>
                            </p:stCondLst>
                            <p:childTnLst>
                              <p:par>
                                <p:cTn id="12" presetID="16" presetClass="entr" presetSubtype="21" fill="hold" nodeType="after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barn(inVertical)">
                                      <p:cBhvr>
                                        <p:cTn id="14" dur="500"/>
                                        <p:tgtEl>
                                          <p:spTgt spid="4">
                                            <p:txEl>
                                              <p:pRg st="3" end="3"/>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par>
                          <p:cTn id="18" fill="hold">
                            <p:stCondLst>
                              <p:cond delay="1000"/>
                            </p:stCondLst>
                            <p:childTnLst>
                              <p:par>
                                <p:cTn id="19" presetID="16" presetClass="entr" presetSubtype="21" fill="hold" nodeType="after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barn(inVertical)">
                                      <p:cBhvr>
                                        <p:cTn id="21" dur="500"/>
                                        <p:tgtEl>
                                          <p:spTgt spid="4">
                                            <p:txEl>
                                              <p:pRg st="6" end="6"/>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barn(inVertical)">
                                      <p:cBhvr>
                                        <p:cTn id="24" dur="500"/>
                                        <p:tgtEl>
                                          <p:spTgt spid="4">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barn(inVertical)">
                                      <p:cBhvr>
                                        <p:cTn id="29" dur="500"/>
                                        <p:tgtEl>
                                          <p:spTgt spid="9">
                                            <p:txEl>
                                              <p:pRg st="0" end="0"/>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barn(inVertical)">
                                      <p:cBhvr>
                                        <p:cTn id="32" dur="500"/>
                                        <p:tgtEl>
                                          <p:spTgt spid="9">
                                            <p:txEl>
                                              <p:pRg st="1" end="1"/>
                                            </p:txEl>
                                          </p:spTgt>
                                        </p:tgtEl>
                                      </p:cBhvr>
                                    </p:animEffect>
                                  </p:childTnLst>
                                </p:cTn>
                              </p:par>
                            </p:childTnLst>
                          </p:cTn>
                        </p:par>
                        <p:par>
                          <p:cTn id="33" fill="hold">
                            <p:stCondLst>
                              <p:cond delay="500"/>
                            </p:stCondLst>
                            <p:childTnLst>
                              <p:par>
                                <p:cTn id="34" presetID="16" presetClass="entr" presetSubtype="21" fill="hold" nodeType="after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barn(inVertical)">
                                      <p:cBhvr>
                                        <p:cTn id="36" dur="500"/>
                                        <p:tgtEl>
                                          <p:spTgt spid="9">
                                            <p:txEl>
                                              <p:pRg st="3" end="3"/>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barn(inVertical)">
                                      <p:cBhvr>
                                        <p:cTn id="39" dur="500"/>
                                        <p:tgtEl>
                                          <p:spTgt spid="9">
                                            <p:txEl>
                                              <p:pRg st="4" end="4"/>
                                            </p:txEl>
                                          </p:spTgt>
                                        </p:tgtEl>
                                      </p:cBhvr>
                                    </p:animEffect>
                                  </p:childTnLst>
                                </p:cTn>
                              </p:par>
                            </p:childTnLst>
                          </p:cTn>
                        </p:par>
                        <p:par>
                          <p:cTn id="40" fill="hold">
                            <p:stCondLst>
                              <p:cond delay="1000"/>
                            </p:stCondLst>
                            <p:childTnLst>
                              <p:par>
                                <p:cTn id="41" presetID="16" presetClass="entr" presetSubtype="21" fill="hold" nodeType="after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barn(inVertical)">
                                      <p:cBhvr>
                                        <p:cTn id="43" dur="500"/>
                                        <p:tgtEl>
                                          <p:spTgt spid="9">
                                            <p:txEl>
                                              <p:pRg st="6" end="6"/>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9">
                                            <p:txEl>
                                              <p:pRg st="7" end="7"/>
                                            </p:txEl>
                                          </p:spTgt>
                                        </p:tgtEl>
                                        <p:attrNameLst>
                                          <p:attrName>style.visibility</p:attrName>
                                        </p:attrNameLst>
                                      </p:cBhvr>
                                      <p:to>
                                        <p:strVal val="visible"/>
                                      </p:to>
                                    </p:set>
                                    <p:animEffect transition="in" filter="barn(inVertical)">
                                      <p:cBhvr>
                                        <p:cTn id="46" dur="500"/>
                                        <p:tgtEl>
                                          <p:spTgt spid="9">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down)">
                                      <p:cBhvr>
                                        <p:cTn id="51" dur="580">
                                          <p:stCondLst>
                                            <p:cond delay="0"/>
                                          </p:stCondLst>
                                        </p:cTn>
                                        <p:tgtEl>
                                          <p:spTgt spid="5"/>
                                        </p:tgtEl>
                                      </p:cBhvr>
                                    </p:animEffect>
                                    <p:anim calcmode="lin" valueType="num">
                                      <p:cBhvr>
                                        <p:cTn id="5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7" dur="26">
                                          <p:stCondLst>
                                            <p:cond delay="650"/>
                                          </p:stCondLst>
                                        </p:cTn>
                                        <p:tgtEl>
                                          <p:spTgt spid="5"/>
                                        </p:tgtEl>
                                      </p:cBhvr>
                                      <p:to x="100000" y="60000"/>
                                    </p:animScale>
                                    <p:animScale>
                                      <p:cBhvr>
                                        <p:cTn id="58" dur="166" decel="50000">
                                          <p:stCondLst>
                                            <p:cond delay="676"/>
                                          </p:stCondLst>
                                        </p:cTn>
                                        <p:tgtEl>
                                          <p:spTgt spid="5"/>
                                        </p:tgtEl>
                                      </p:cBhvr>
                                      <p:to x="100000" y="100000"/>
                                    </p:animScale>
                                    <p:animScale>
                                      <p:cBhvr>
                                        <p:cTn id="59" dur="26">
                                          <p:stCondLst>
                                            <p:cond delay="1312"/>
                                          </p:stCondLst>
                                        </p:cTn>
                                        <p:tgtEl>
                                          <p:spTgt spid="5"/>
                                        </p:tgtEl>
                                      </p:cBhvr>
                                      <p:to x="100000" y="80000"/>
                                    </p:animScale>
                                    <p:animScale>
                                      <p:cBhvr>
                                        <p:cTn id="60" dur="166" decel="50000">
                                          <p:stCondLst>
                                            <p:cond delay="1338"/>
                                          </p:stCondLst>
                                        </p:cTn>
                                        <p:tgtEl>
                                          <p:spTgt spid="5"/>
                                        </p:tgtEl>
                                      </p:cBhvr>
                                      <p:to x="100000" y="100000"/>
                                    </p:animScale>
                                    <p:animScale>
                                      <p:cBhvr>
                                        <p:cTn id="61" dur="26">
                                          <p:stCondLst>
                                            <p:cond delay="1642"/>
                                          </p:stCondLst>
                                        </p:cTn>
                                        <p:tgtEl>
                                          <p:spTgt spid="5"/>
                                        </p:tgtEl>
                                      </p:cBhvr>
                                      <p:to x="100000" y="90000"/>
                                    </p:animScale>
                                    <p:animScale>
                                      <p:cBhvr>
                                        <p:cTn id="62" dur="166" decel="50000">
                                          <p:stCondLst>
                                            <p:cond delay="1668"/>
                                          </p:stCondLst>
                                        </p:cTn>
                                        <p:tgtEl>
                                          <p:spTgt spid="5"/>
                                        </p:tgtEl>
                                      </p:cBhvr>
                                      <p:to x="100000" y="100000"/>
                                    </p:animScale>
                                    <p:animScale>
                                      <p:cBhvr>
                                        <p:cTn id="63" dur="26">
                                          <p:stCondLst>
                                            <p:cond delay="1808"/>
                                          </p:stCondLst>
                                        </p:cTn>
                                        <p:tgtEl>
                                          <p:spTgt spid="5"/>
                                        </p:tgtEl>
                                      </p:cBhvr>
                                      <p:to x="100000" y="95000"/>
                                    </p:animScale>
                                    <p:animScale>
                                      <p:cBhvr>
                                        <p:cTn id="6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Deduction</a:t>
            </a:r>
            <a:endParaRPr lang="en-US" dirty="0"/>
          </a:p>
        </p:txBody>
      </p:sp>
      <p:sp>
        <p:nvSpPr>
          <p:cNvPr id="3" name="Content Placeholder 2"/>
          <p:cNvSpPr>
            <a:spLocks noGrp="1"/>
          </p:cNvSpPr>
          <p:nvPr>
            <p:ph sz="quarter" idx="1"/>
          </p:nvPr>
        </p:nvSpPr>
        <p:spPr/>
        <p:txBody>
          <a:bodyPr/>
          <a:lstStyle/>
          <a:p>
            <a:r>
              <a:rPr lang="en-US" sz="2800" dirty="0" smtClean="0"/>
              <a:t>Smith owns only blue pants and brown pants. Smith is wearing a pair of his pants today. So Smith is wearing either blue or brown pants today. </a:t>
            </a:r>
            <a:endParaRPr lang="en-US" sz="2800" dirty="0"/>
          </a:p>
        </p:txBody>
      </p:sp>
      <p:sp>
        <p:nvSpPr>
          <p:cNvPr id="4" name="Content Placeholder 3"/>
          <p:cNvSpPr>
            <a:spLocks noGrp="1"/>
          </p:cNvSpPr>
          <p:nvPr>
            <p:ph sz="quarter" idx="2"/>
          </p:nvPr>
        </p:nvSpPr>
        <p:spPr/>
        <p:txBody>
          <a:bodyPr/>
          <a:lstStyle/>
          <a:p>
            <a:r>
              <a:rPr lang="en-US" sz="2800" dirty="0" smtClean="0"/>
              <a:t>The soccer game is on either Thursday or Friday. I just found out that the game is not on Thursday, so the game must be on Friday.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5181600"/>
            <a:ext cx="621351" cy="1278587"/>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5105400"/>
            <a:ext cx="762338" cy="129001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00800" y="4191000"/>
            <a:ext cx="2583094" cy="1721390"/>
          </a:xfrm>
          <a:prstGeom prst="rect">
            <a:avLst/>
          </a:prstGeom>
          <a:ln>
            <a:noFill/>
          </a:ln>
          <a:effectLst>
            <a:softEdge rad="112500"/>
          </a:effec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8600" y="5312094"/>
            <a:ext cx="2292886" cy="154590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500"/>
                                        <p:tgtEl>
                                          <p:spTgt spid="4">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Applying to Argument Examples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92500" lnSpcReduction="20000"/>
          </a:bodyPr>
          <a:lstStyle/>
          <a:p>
            <a:pPr marL="0" indent="0" algn="ctr">
              <a:buNone/>
            </a:pPr>
            <a:r>
              <a:rPr lang="en-US" i="1" dirty="0"/>
              <a:t>Read each essay and then answer the questions to analyze and identify the elements that make up the argument</a:t>
            </a:r>
            <a:r>
              <a:rPr lang="en-US" i="1" dirty="0" smtClean="0"/>
              <a:t>.</a:t>
            </a:r>
          </a:p>
          <a:p>
            <a:pPr marL="0" indent="0">
              <a:buNone/>
            </a:pPr>
            <a:endParaRPr lang="en-US" i="1" dirty="0" smtClean="0"/>
          </a:p>
          <a:p>
            <a:r>
              <a:rPr lang="en-US" dirty="0" smtClean="0"/>
              <a:t>“Should Batman Kill the Joker?”, by White &amp; Arp</a:t>
            </a:r>
          </a:p>
          <a:p>
            <a:pPr lvl="1"/>
            <a:r>
              <a:rPr lang="en-US" dirty="0"/>
              <a:t>Find and write the thesis statement. Is it open, closed, or counterargument? How can you tell?</a:t>
            </a:r>
          </a:p>
          <a:p>
            <a:pPr lvl="1"/>
            <a:r>
              <a:rPr lang="en-US" dirty="0"/>
              <a:t>Is the claim W</a:t>
            </a:r>
            <a:r>
              <a:rPr lang="en-US" dirty="0" smtClean="0"/>
              <a:t>hite &amp; Arp make </a:t>
            </a:r>
            <a:r>
              <a:rPr lang="en-US" dirty="0"/>
              <a:t>one of fact, value, or policy? Why?</a:t>
            </a:r>
          </a:p>
          <a:p>
            <a:pPr lvl="1"/>
            <a:r>
              <a:rPr lang="en-US" dirty="0"/>
              <a:t>Examples of 1</a:t>
            </a:r>
            <a:r>
              <a:rPr lang="en-US" baseline="30000" dirty="0"/>
              <a:t>st</a:t>
            </a:r>
            <a:r>
              <a:rPr lang="en-US" dirty="0"/>
              <a:t> Hand evidence White &amp; Arp </a:t>
            </a:r>
            <a:r>
              <a:rPr lang="en-US" dirty="0" smtClean="0"/>
              <a:t>use:</a:t>
            </a:r>
            <a:endParaRPr lang="en-US" dirty="0"/>
          </a:p>
          <a:p>
            <a:pPr lvl="1"/>
            <a:r>
              <a:rPr lang="en-US" dirty="0"/>
              <a:t>Examples of 2</a:t>
            </a:r>
            <a:r>
              <a:rPr lang="en-US" baseline="30000" dirty="0"/>
              <a:t>nd</a:t>
            </a:r>
            <a:r>
              <a:rPr lang="en-US" dirty="0"/>
              <a:t> Hand evidence White &amp; Arp </a:t>
            </a:r>
            <a:r>
              <a:rPr lang="en-US" dirty="0" smtClean="0"/>
              <a:t>use:</a:t>
            </a:r>
            <a:endParaRPr lang="en-US" dirty="0"/>
          </a:p>
          <a:p>
            <a:pPr lvl="1"/>
            <a:r>
              <a:rPr lang="en-US" dirty="0"/>
              <a:t>Do you see any fallacies? If so, what are they?</a:t>
            </a:r>
          </a:p>
          <a:p>
            <a:pPr lvl="1"/>
            <a:r>
              <a:rPr lang="en-US" dirty="0" smtClean="0"/>
              <a:t>Do </a:t>
            </a:r>
            <a:r>
              <a:rPr lang="en-US" dirty="0"/>
              <a:t>White &amp; Arp address the viewpoints of the opposition? Where/how?</a:t>
            </a:r>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4210596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Analyzing Argument: </a:t>
            </a:r>
            <a:br>
              <a:rPr lang="en-US" dirty="0" smtClean="0"/>
            </a:br>
            <a:r>
              <a:rPr lang="en-US" dirty="0" smtClean="0"/>
              <a:t>“Should Batman kill the Joker?”</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0000" lnSpcReduction="20000"/>
          </a:bodyPr>
          <a:lstStyle/>
          <a:p>
            <a:pPr marL="514350" indent="-514350">
              <a:buFont typeface="+mj-lt"/>
              <a:buAutoNum type="arabicPeriod"/>
            </a:pPr>
            <a:r>
              <a:rPr lang="en-US" dirty="0" smtClean="0"/>
              <a:t>“Pop </a:t>
            </a:r>
            <a:r>
              <a:rPr lang="en-US" dirty="0"/>
              <a:t>culture, such as the </a:t>
            </a:r>
            <a:r>
              <a:rPr lang="en-US" i="1" dirty="0"/>
              <a:t>Batman</a:t>
            </a:r>
            <a:r>
              <a:rPr lang="en-US" dirty="0"/>
              <a:t> comics and movies, provides an opportunity to think philosophically about issues and topics that parallel the real world. For instance, </a:t>
            </a:r>
            <a:r>
              <a:rPr lang="en-US" i="1" u="sng" dirty="0"/>
              <a:t>thinking about why Batman has never killed the Joker may help us reflect on our issues with terrorism and torture, specifically their ethics</a:t>
            </a:r>
            <a:r>
              <a:rPr lang="en-US" dirty="0" smtClean="0"/>
              <a:t>.”</a:t>
            </a:r>
            <a:br>
              <a:rPr lang="en-US" dirty="0" smtClean="0"/>
            </a:br>
            <a:r>
              <a:rPr lang="en-US" dirty="0" smtClean="0"/>
              <a:t>closed- terrorism, torture &amp; its ethics through the lens of </a:t>
            </a:r>
            <a:r>
              <a:rPr lang="en-US" i="1" dirty="0" smtClean="0"/>
              <a:t>Batman</a:t>
            </a:r>
          </a:p>
          <a:p>
            <a:pPr marL="514350" indent="-514350">
              <a:buFont typeface="+mj-lt"/>
              <a:buAutoNum type="arabicPeriod"/>
            </a:pPr>
            <a:r>
              <a:rPr lang="en-US" dirty="0" smtClean="0"/>
              <a:t>Value- Pop culture is a useful way to examine philosophical views and ideas through an accessible medium.</a:t>
            </a:r>
          </a:p>
          <a:p>
            <a:pPr marL="514350" indent="-514350">
              <a:buFont typeface="+mj-lt"/>
              <a:buAutoNum type="arabicPeriod"/>
            </a:pPr>
            <a:r>
              <a:rPr lang="en-US" dirty="0" smtClean="0"/>
              <a:t>1</a:t>
            </a:r>
            <a:r>
              <a:rPr lang="en-US" baseline="30000" dirty="0" smtClean="0"/>
              <a:t>st</a:t>
            </a:r>
            <a:r>
              <a:rPr lang="en-US" dirty="0" smtClean="0"/>
              <a:t> hand: Paragraph 4- speaks of “we say”, current events, realities of our world through experience</a:t>
            </a:r>
          </a:p>
          <a:p>
            <a:pPr marL="514350" indent="-514350">
              <a:buFont typeface="+mj-lt"/>
              <a:buAutoNum type="arabicPeriod"/>
            </a:pPr>
            <a:r>
              <a:rPr lang="en-US" dirty="0" smtClean="0"/>
              <a:t>2</a:t>
            </a:r>
            <a:r>
              <a:rPr lang="en-US" baseline="30000" dirty="0" smtClean="0"/>
              <a:t>nd</a:t>
            </a:r>
            <a:r>
              <a:rPr lang="en-US" dirty="0" smtClean="0"/>
              <a:t> hand: Paragraphs 6-9- the schools of ethics</a:t>
            </a:r>
          </a:p>
          <a:p>
            <a:pPr marL="514350" indent="-514350">
              <a:buFont typeface="+mj-lt"/>
              <a:buAutoNum type="arabicPeriod"/>
            </a:pPr>
            <a:r>
              <a:rPr lang="en-US" dirty="0" smtClean="0"/>
              <a:t>No fallacies- this tells us the argument is considered and thoughtful- a strong argument</a:t>
            </a:r>
          </a:p>
          <a:p>
            <a:pPr marL="514350" indent="-514350">
              <a:buFont typeface="+mj-lt"/>
              <a:buAutoNum type="arabicPeriod"/>
            </a:pPr>
            <a:r>
              <a:rPr lang="en-US" dirty="0" smtClean="0"/>
              <a:t>Paragraph 12 addresses opposition: People think it is silly or frivolous to use pop culture, but Arp &amp; White argue that pop culture makes it accessible and that “fanciful” examples have been used for centuries.</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60170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Classical Oration</a:t>
            </a:r>
            <a:endParaRPr lang="en-US" dirty="0"/>
          </a:p>
        </p:txBody>
      </p:sp>
      <p:sp>
        <p:nvSpPr>
          <p:cNvPr id="4" name="Content Placeholder 3"/>
          <p:cNvSpPr>
            <a:spLocks noGrp="1"/>
          </p:cNvSpPr>
          <p:nvPr>
            <p:ph sz="quarter" idx="2"/>
          </p:nvPr>
        </p:nvSpPr>
        <p:spPr>
          <a:xfrm>
            <a:off x="4844901" y="1589566"/>
            <a:ext cx="3886200" cy="4963633"/>
          </a:xfrm>
        </p:spPr>
        <p:txBody>
          <a:bodyPr>
            <a:normAutofit fontScale="70000" lnSpcReduction="20000"/>
          </a:bodyPr>
          <a:lstStyle/>
          <a:p>
            <a:pPr>
              <a:buFont typeface="Wingdings" pitchFamily="2" charset="2"/>
              <a:buChar char="q"/>
            </a:pPr>
            <a:r>
              <a:rPr lang="en-US" dirty="0" smtClean="0"/>
              <a:t>Beginning the web; introduces the subject; often where speaker establishes ethos</a:t>
            </a:r>
            <a:br>
              <a:rPr lang="en-US" dirty="0" smtClean="0"/>
            </a:br>
            <a:endParaRPr lang="en-US" dirty="0" smtClean="0"/>
          </a:p>
          <a:p>
            <a:pPr>
              <a:buFont typeface="Wingdings" pitchFamily="2" charset="2"/>
              <a:buChar char="q"/>
            </a:pPr>
            <a:r>
              <a:rPr lang="en-US" dirty="0" smtClean="0"/>
              <a:t>Background &amp; factual information on the subject; why the subject is a problem to address; logos &amp; pathos</a:t>
            </a:r>
            <a:br>
              <a:rPr lang="en-US" dirty="0" smtClean="0"/>
            </a:br>
            <a:endParaRPr lang="en-US" dirty="0" smtClean="0"/>
          </a:p>
          <a:p>
            <a:pPr>
              <a:buFont typeface="Wingdings" pitchFamily="2" charset="2"/>
              <a:buChar char="q"/>
            </a:pPr>
            <a:r>
              <a:rPr lang="en-US" dirty="0" smtClean="0"/>
              <a:t>Usually major part; proof/evidence; logos</a:t>
            </a:r>
            <a:br>
              <a:rPr lang="en-US" dirty="0" smtClean="0"/>
            </a:br>
            <a:endParaRPr lang="en-US" dirty="0" smtClean="0"/>
          </a:p>
          <a:p>
            <a:pPr>
              <a:buFont typeface="Wingdings" pitchFamily="2" charset="2"/>
              <a:buChar char="q"/>
            </a:pPr>
            <a:r>
              <a:rPr lang="en-US" dirty="0" smtClean="0"/>
              <a:t>Addresses counterargument; logos</a:t>
            </a:r>
            <a:br>
              <a:rPr lang="en-US" dirty="0" smtClean="0"/>
            </a:br>
            <a:endParaRPr lang="en-US" dirty="0" smtClean="0"/>
          </a:p>
          <a:p>
            <a:pPr>
              <a:buFont typeface="Wingdings" pitchFamily="2" charset="2"/>
              <a:buChar char="q"/>
            </a:pPr>
            <a:r>
              <a:rPr lang="en-US" dirty="0" smtClean="0"/>
              <a:t>Brings essay to a satisfying close; pathos &amp; ethos</a:t>
            </a:r>
            <a:endParaRPr lang="en-US" dirty="0"/>
          </a:p>
        </p:txBody>
      </p:sp>
      <p:sp>
        <p:nvSpPr>
          <p:cNvPr id="8" name="TextBox 7"/>
          <p:cNvSpPr txBox="1"/>
          <p:nvPr/>
        </p:nvSpPr>
        <p:spPr>
          <a:xfrm>
            <a:off x="533400" y="1676400"/>
            <a:ext cx="4267200" cy="4431983"/>
          </a:xfrm>
          <a:prstGeom prst="rect">
            <a:avLst/>
          </a:prstGeom>
          <a:noFill/>
        </p:spPr>
        <p:txBody>
          <a:bodyPr wrap="square" rtlCol="0">
            <a:spAutoFit/>
          </a:bodyPr>
          <a:lstStyle/>
          <a:p>
            <a:pPr>
              <a:buClr>
                <a:srgbClr val="C00000"/>
              </a:buClr>
              <a:buSzPct val="75000"/>
              <a:buFont typeface="Wingdings" pitchFamily="2" charset="2"/>
              <a:buChar char="q"/>
            </a:pPr>
            <a:r>
              <a:rPr lang="en-US" sz="2400" dirty="0" smtClean="0"/>
              <a:t>Introduction (</a:t>
            </a:r>
            <a:r>
              <a:rPr lang="en-US" sz="2400" i="1" dirty="0" smtClean="0"/>
              <a:t>exordium)</a:t>
            </a:r>
            <a:br>
              <a:rPr lang="en-US" sz="2400" i="1" dirty="0" smtClean="0"/>
            </a:br>
            <a:r>
              <a:rPr lang="en-US" sz="2400" i="1" dirty="0" smtClean="0"/>
              <a:t/>
            </a:r>
            <a:br>
              <a:rPr lang="en-US" sz="2400" i="1" dirty="0" smtClean="0"/>
            </a:br>
            <a:endParaRPr lang="en-US" sz="2400" i="1" dirty="0" smtClean="0"/>
          </a:p>
          <a:p>
            <a:pPr>
              <a:buClr>
                <a:srgbClr val="C00000"/>
              </a:buClr>
              <a:buSzPct val="75000"/>
              <a:buFont typeface="Wingdings" pitchFamily="2" charset="2"/>
              <a:buChar char="q"/>
            </a:pPr>
            <a:r>
              <a:rPr lang="en-US" sz="2400" dirty="0" smtClean="0"/>
              <a:t>Narration (</a:t>
            </a:r>
            <a:r>
              <a:rPr lang="en-US" sz="2400" i="1" dirty="0" err="1" smtClean="0"/>
              <a:t>narratio</a:t>
            </a:r>
            <a:r>
              <a:rPr lang="en-US" sz="2400" i="1" dirty="0" smtClean="0"/>
              <a:t>)</a:t>
            </a:r>
            <a:br>
              <a:rPr lang="en-US" sz="2400" i="1" dirty="0" smtClean="0"/>
            </a:br>
            <a:r>
              <a:rPr lang="en-US" sz="2400" i="1" dirty="0" smtClean="0"/>
              <a:t/>
            </a:r>
            <a:br>
              <a:rPr lang="en-US" sz="2400" i="1" dirty="0" smtClean="0"/>
            </a:br>
            <a:endParaRPr lang="en-US" sz="2400" i="1" dirty="0" smtClean="0"/>
          </a:p>
          <a:p>
            <a:pPr>
              <a:buClr>
                <a:srgbClr val="C00000"/>
              </a:buClr>
              <a:buSzPct val="75000"/>
              <a:buFont typeface="Wingdings" pitchFamily="2" charset="2"/>
              <a:buChar char="q"/>
            </a:pPr>
            <a:r>
              <a:rPr lang="en-US" sz="2400" dirty="0" smtClean="0"/>
              <a:t>Confirmation</a:t>
            </a:r>
            <a:r>
              <a:rPr lang="en-US" sz="2400" i="1" dirty="0" smtClean="0"/>
              <a:t> (</a:t>
            </a:r>
            <a:r>
              <a:rPr lang="en-US" sz="2400" i="1" dirty="0" err="1" smtClean="0"/>
              <a:t>confirmatio</a:t>
            </a:r>
            <a:r>
              <a:rPr lang="en-US" sz="2400" i="1" dirty="0" smtClean="0"/>
              <a:t>)</a:t>
            </a:r>
            <a:br>
              <a:rPr lang="en-US" sz="2400" i="1" dirty="0" smtClean="0"/>
            </a:br>
            <a:endParaRPr lang="en-US" sz="2400" i="1" dirty="0" smtClean="0"/>
          </a:p>
          <a:p>
            <a:pPr>
              <a:buClr>
                <a:srgbClr val="C00000"/>
              </a:buClr>
              <a:buSzPct val="75000"/>
              <a:buFont typeface="Wingdings" pitchFamily="2" charset="2"/>
              <a:buChar char="q"/>
            </a:pPr>
            <a:r>
              <a:rPr lang="en-US" sz="2400" dirty="0" smtClean="0"/>
              <a:t>Refutation</a:t>
            </a:r>
            <a:r>
              <a:rPr lang="en-US" sz="2400" i="1" dirty="0" smtClean="0"/>
              <a:t> (</a:t>
            </a:r>
            <a:r>
              <a:rPr lang="en-US" sz="2400" i="1" dirty="0" err="1" smtClean="0"/>
              <a:t>refutatio</a:t>
            </a:r>
            <a:r>
              <a:rPr lang="en-US" sz="2400" i="1" dirty="0" smtClean="0"/>
              <a:t>)</a:t>
            </a:r>
            <a:br>
              <a:rPr lang="en-US" sz="2400" i="1" dirty="0" smtClean="0"/>
            </a:br>
            <a:endParaRPr lang="en-US" sz="2400" i="1" dirty="0" smtClean="0"/>
          </a:p>
          <a:p>
            <a:pPr>
              <a:buClr>
                <a:srgbClr val="C00000"/>
              </a:buClr>
              <a:buSzPct val="75000"/>
              <a:buFont typeface="Wingdings" pitchFamily="2" charset="2"/>
              <a:buChar char="q"/>
            </a:pPr>
            <a:r>
              <a:rPr lang="en-US" sz="2400" dirty="0" smtClean="0"/>
              <a:t>Conclusion</a:t>
            </a:r>
            <a:r>
              <a:rPr lang="en-US" sz="2400" i="1" dirty="0" smtClean="0"/>
              <a:t> (</a:t>
            </a:r>
            <a:r>
              <a:rPr lang="en-US" sz="2400" i="1" dirty="0" err="1" smtClean="0"/>
              <a:t>peroratio</a:t>
            </a:r>
            <a:r>
              <a:rPr lang="en-US" sz="2400" i="1" dirty="0" smtClean="0"/>
              <a:t>)</a:t>
            </a:r>
            <a:endParaRPr lang="en-US" sz="2400" dirty="0" smtClean="0"/>
          </a:p>
          <a:p>
            <a:endParaRPr lang="en-US" dirty="0"/>
          </a:p>
        </p:txBody>
      </p:sp>
    </p:spTree>
    <p:extLst>
      <p:ext uri="{BB962C8B-B14F-4D97-AF65-F5344CB8AC3E}">
        <p14:creationId xmlns:p14="http://schemas.microsoft.com/office/powerpoint/2010/main" val="366161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p:cTn id="20"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8">
                                            <p:txEl>
                                              <p:pRg st="1" end="1"/>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anim calcmode="lin" valueType="num">
                                      <p:cBhvr>
                                        <p:cTn id="33"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8">
                                            <p:txEl>
                                              <p:pRg st="2" end="2"/>
                                            </p:txEl>
                                          </p:spTgt>
                                        </p:tgtEl>
                                      </p:cBhvr>
                                    </p:animEffect>
                                  </p:childTnLst>
                                </p:cTn>
                              </p:par>
                            </p:childTnLst>
                          </p:cTn>
                        </p:par>
                        <p:par>
                          <p:cTn id="36" fill="hold">
                            <p:stCondLst>
                              <p:cond delay="500"/>
                            </p:stCondLst>
                            <p:childTnLst>
                              <p:par>
                                <p:cTn id="37" presetID="53" presetClass="entr" presetSubtype="16" fill="hold" nodeType="after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p:cTn id="3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41" dur="500"/>
                                        <p:tgtEl>
                                          <p:spTgt spid="4">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p:cTn id="46"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8">
                                            <p:txEl>
                                              <p:pRg st="3" end="3"/>
                                            </p:txEl>
                                          </p:spTgt>
                                        </p:tgtEl>
                                      </p:cBhvr>
                                    </p:animEffect>
                                  </p:childTnLst>
                                </p:cTn>
                              </p:par>
                            </p:childTnLst>
                          </p:cTn>
                        </p:par>
                        <p:par>
                          <p:cTn id="49" fill="hold">
                            <p:stCondLst>
                              <p:cond delay="500"/>
                            </p:stCondLst>
                            <p:childTnLst>
                              <p:par>
                                <p:cTn id="50" presetID="53" presetClass="entr" presetSubtype="16" fill="hold" nodeType="after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 calcmode="lin" valueType="num">
                                      <p:cBhvr>
                                        <p:cTn id="5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5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54" dur="500"/>
                                        <p:tgtEl>
                                          <p:spTgt spid="4">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anim calcmode="lin" valueType="num">
                                      <p:cBhvr>
                                        <p:cTn id="59"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60"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61" dur="500"/>
                                        <p:tgtEl>
                                          <p:spTgt spid="8">
                                            <p:txEl>
                                              <p:pRg st="4" end="4"/>
                                            </p:txEl>
                                          </p:spTgt>
                                        </p:tgtEl>
                                      </p:cBhvr>
                                    </p:animEffect>
                                  </p:childTnLst>
                                </p:cTn>
                              </p:par>
                            </p:childTnLst>
                          </p:cTn>
                        </p:par>
                        <p:par>
                          <p:cTn id="62" fill="hold">
                            <p:stCondLst>
                              <p:cond delay="500"/>
                            </p:stCondLst>
                            <p:childTnLst>
                              <p:par>
                                <p:cTn id="63" presetID="53" presetClass="entr" presetSubtype="16" fill="hold" nodeType="afterEffect">
                                  <p:stCondLst>
                                    <p:cond delay="0"/>
                                  </p:stCondLst>
                                  <p:childTnLst>
                                    <p:set>
                                      <p:cBhvr>
                                        <p:cTn id="64" dur="1" fill="hold">
                                          <p:stCondLst>
                                            <p:cond delay="0"/>
                                          </p:stCondLst>
                                        </p:cTn>
                                        <p:tgtEl>
                                          <p:spTgt spid="4">
                                            <p:txEl>
                                              <p:pRg st="4" end="4"/>
                                            </p:txEl>
                                          </p:spTgt>
                                        </p:tgtEl>
                                        <p:attrNameLst>
                                          <p:attrName>style.visibility</p:attrName>
                                        </p:attrNameLst>
                                      </p:cBhvr>
                                      <p:to>
                                        <p:strVal val="visible"/>
                                      </p:to>
                                    </p:set>
                                    <p:anim calcmode="lin" valueType="num">
                                      <p:cBhvr>
                                        <p:cTn id="6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6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6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Arrangement: Classical Oration</a:t>
            </a:r>
            <a:br>
              <a:rPr lang="en-US" dirty="0" smtClean="0"/>
            </a:br>
            <a:r>
              <a:rPr lang="en-US" dirty="0" smtClean="0"/>
              <a:t>“Should Batman kill the Joker?”</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55000" lnSpcReduction="20000"/>
          </a:bodyPr>
          <a:lstStyle/>
          <a:p>
            <a:r>
              <a:rPr lang="en-US" dirty="0" smtClean="0"/>
              <a:t>Introduction</a:t>
            </a:r>
          </a:p>
          <a:p>
            <a:pPr lvl="1"/>
            <a:r>
              <a:rPr lang="en-US" dirty="0" smtClean="0"/>
              <a:t>Paragraphs 1-3</a:t>
            </a:r>
          </a:p>
          <a:p>
            <a:pPr lvl="2"/>
            <a:r>
              <a:rPr lang="en-US" dirty="0" smtClean="0"/>
              <a:t>1</a:t>
            </a:r>
            <a:r>
              <a:rPr lang="en-US" baseline="30000" dirty="0" smtClean="0"/>
              <a:t>st</a:t>
            </a:r>
            <a:r>
              <a:rPr lang="en-US" dirty="0" smtClean="0"/>
              <a:t> line draws readers in- causes a strong reaction, people have their own opinions on it</a:t>
            </a:r>
          </a:p>
          <a:p>
            <a:pPr lvl="2"/>
            <a:r>
              <a:rPr lang="en-US" dirty="0" smtClean="0"/>
              <a:t>Gives further detail through reference to the Joker character</a:t>
            </a:r>
          </a:p>
          <a:p>
            <a:r>
              <a:rPr lang="en-US" dirty="0" smtClean="0"/>
              <a:t>Narration</a:t>
            </a:r>
          </a:p>
          <a:p>
            <a:pPr lvl="1"/>
            <a:r>
              <a:rPr lang="en-US" dirty="0" smtClean="0"/>
              <a:t>Paragraphs 4 &amp; 5</a:t>
            </a:r>
          </a:p>
          <a:p>
            <a:pPr lvl="2"/>
            <a:r>
              <a:rPr lang="en-US" dirty="0" smtClean="0"/>
              <a:t>Presents the problem- deciding ethics of torture when it comes to terrorism</a:t>
            </a:r>
          </a:p>
          <a:p>
            <a:pPr lvl="2"/>
            <a:r>
              <a:rPr lang="en-US" dirty="0" smtClean="0"/>
              <a:t>Para. 5 has thesis- ethics of torture when dealing with terrorism</a:t>
            </a:r>
          </a:p>
          <a:p>
            <a:r>
              <a:rPr lang="en-US" dirty="0" smtClean="0"/>
              <a:t>Confirmation</a:t>
            </a:r>
          </a:p>
          <a:p>
            <a:pPr lvl="1"/>
            <a:r>
              <a:rPr lang="en-US" dirty="0" smtClean="0"/>
              <a:t>Paragraphs 6-11</a:t>
            </a:r>
          </a:p>
          <a:p>
            <a:pPr lvl="2"/>
            <a:r>
              <a:rPr lang="en-US" dirty="0" smtClean="0"/>
              <a:t>Details various schools of ethics and their approaches</a:t>
            </a:r>
          </a:p>
          <a:p>
            <a:pPr lvl="2"/>
            <a:r>
              <a:rPr lang="en-US" dirty="0" smtClean="0"/>
              <a:t>Connects to Americans’ views on torture when dealing with terrorism</a:t>
            </a:r>
          </a:p>
          <a:p>
            <a:r>
              <a:rPr lang="en-US" dirty="0" smtClean="0"/>
              <a:t>Refutation</a:t>
            </a:r>
          </a:p>
          <a:p>
            <a:pPr lvl="1"/>
            <a:r>
              <a:rPr lang="en-US" dirty="0" smtClean="0"/>
              <a:t>Paragraph 12</a:t>
            </a:r>
          </a:p>
          <a:p>
            <a:pPr lvl="2"/>
            <a:r>
              <a:rPr lang="en-US" dirty="0" smtClean="0"/>
              <a:t>People see using Pop Culture to discuss important issues like ethics of torture as “silly” or “frivolous”, but philosophers have used fictitious examples for centuries to illustrate their thinking and it makes the conversation more accessible to everyone</a:t>
            </a:r>
          </a:p>
          <a:p>
            <a:r>
              <a:rPr lang="en-US" dirty="0" smtClean="0"/>
              <a:t>Conclusion</a:t>
            </a:r>
          </a:p>
          <a:p>
            <a:pPr lvl="1"/>
            <a:r>
              <a:rPr lang="en-US" dirty="0" smtClean="0"/>
              <a:t>Paragraph 13</a:t>
            </a:r>
          </a:p>
          <a:p>
            <a:pPr lvl="2"/>
            <a:r>
              <a:rPr lang="en-US" dirty="0" smtClean="0"/>
              <a:t>Satisfying conclusion- torture is an uncomfortable topic regardless of views, but using Pop Culture allows us to focus on key ideas in a less disturbing way- back to Batman at the end, which ties back to 1</a:t>
            </a:r>
            <a:r>
              <a:rPr lang="en-US" baseline="30000" dirty="0" smtClean="0"/>
              <a:t>st</a:t>
            </a:r>
            <a:r>
              <a:rPr lang="en-US" dirty="0" smtClean="0"/>
              <a:t> line</a:t>
            </a:r>
          </a:p>
          <a:p>
            <a:pPr lvl="1"/>
            <a:endParaRPr lang="en-US" dirty="0"/>
          </a:p>
        </p:txBody>
      </p:sp>
    </p:spTree>
    <p:extLst>
      <p:ext uri="{BB962C8B-B14F-4D97-AF65-F5344CB8AC3E}">
        <p14:creationId xmlns:p14="http://schemas.microsoft.com/office/powerpoint/2010/main" val="30294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500"/>
                                        <p:tgtEl>
                                          <p:spTgt spid="3">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fade">
                                      <p:cBhvr>
                                        <p:cTn id="61" dur="500"/>
                                        <p:tgtEl>
                                          <p:spTgt spid="3">
                                            <p:txEl>
                                              <p:pRg st="12" end="1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animEffect transition="in" filter="fade">
                                      <p:cBhvr>
                                        <p:cTn id="66" dur="500"/>
                                        <p:tgtEl>
                                          <p:spTgt spid="3">
                                            <p:txEl>
                                              <p:pRg st="13" end="1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fade">
                                      <p:cBhvr>
                                        <p:cTn id="71" dur="500"/>
                                        <p:tgtEl>
                                          <p:spTgt spid="3">
                                            <p:txEl>
                                              <p:pRg st="14" end="1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3">
                                            <p:txEl>
                                              <p:pRg st="15" end="15"/>
                                            </p:txEl>
                                          </p:spTgt>
                                        </p:tgtEl>
                                        <p:attrNameLst>
                                          <p:attrName>style.visibility</p:attrName>
                                        </p:attrNameLst>
                                      </p:cBhvr>
                                      <p:to>
                                        <p:strVal val="visible"/>
                                      </p:to>
                                    </p:set>
                                    <p:animEffect transition="in" filter="fade">
                                      <p:cBhvr>
                                        <p:cTn id="76" dur="500"/>
                                        <p:tgtEl>
                                          <p:spTgt spid="3">
                                            <p:txEl>
                                              <p:pRg st="15" end="15"/>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3">
                                            <p:txEl>
                                              <p:pRg st="16" end="16"/>
                                            </p:txEl>
                                          </p:spTgt>
                                        </p:tgtEl>
                                        <p:attrNameLst>
                                          <p:attrName>style.visibility</p:attrName>
                                        </p:attrNameLst>
                                      </p:cBhvr>
                                      <p:to>
                                        <p:strVal val="visible"/>
                                      </p:to>
                                    </p:set>
                                    <p:animEffect transition="in" filter="fade">
                                      <p:cBhvr>
                                        <p:cTn id="81" dur="500"/>
                                        <p:tgtEl>
                                          <p:spTgt spid="3">
                                            <p:txEl>
                                              <p:pRg st="16" end="16"/>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3">
                                            <p:txEl>
                                              <p:pRg st="17" end="17"/>
                                            </p:txEl>
                                          </p:spTgt>
                                        </p:tgtEl>
                                        <p:attrNameLst>
                                          <p:attrName>style.visibility</p:attrName>
                                        </p:attrNameLst>
                                      </p:cBhvr>
                                      <p:to>
                                        <p:strVal val="visible"/>
                                      </p:to>
                                    </p:set>
                                    <p:animEffect transition="in" filter="fade">
                                      <p:cBhvr>
                                        <p:cTn id="86"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smtClean="0"/>
              <a:t>Stephen Toulmin</a:t>
            </a:r>
          </a:p>
        </p:txBody>
      </p:sp>
      <p:pic>
        <p:nvPicPr>
          <p:cNvPr id="13315" name="Picture 12" descr="TOULMIN"/>
          <p:cNvPicPr>
            <a:picLocks noGrp="1" noChangeAspect="1" noChangeArrowheads="1"/>
          </p:cNvPicPr>
          <p:nvPr>
            <p:ph type="clipArt" sz="half" idx="1"/>
          </p:nvPr>
        </p:nvPicPr>
        <p:blipFill>
          <a:blip r:embed="rId3" cstate="print">
            <a:lum bright="18000" contrast="-24000"/>
          </a:blip>
          <a:srcRect r="10063"/>
          <a:stretch>
            <a:fillRect/>
          </a:stretch>
        </p:blipFill>
        <p:spPr>
          <a:xfrm>
            <a:off x="685800" y="2209800"/>
            <a:ext cx="4305300" cy="4276826"/>
          </a:xfrm>
          <a:noFill/>
        </p:spPr>
      </p:pic>
      <p:sp>
        <p:nvSpPr>
          <p:cNvPr id="5124" name="Rectangle 4"/>
          <p:cNvSpPr>
            <a:spLocks noGrp="1" noChangeArrowheads="1"/>
          </p:cNvSpPr>
          <p:nvPr>
            <p:ph type="body" sz="half" idx="2"/>
          </p:nvPr>
        </p:nvSpPr>
        <p:spPr/>
        <p:txBody>
          <a:bodyPr>
            <a:normAutofit/>
          </a:bodyPr>
          <a:lstStyle/>
          <a:p>
            <a:pPr eaLnBrk="1" hangingPunct="1"/>
            <a:r>
              <a:rPr lang="en-US" sz="2800" dirty="0" smtClean="0"/>
              <a:t>Stephen </a:t>
            </a:r>
            <a:r>
              <a:rPr lang="en-US" sz="2800" dirty="0" err="1" smtClean="0"/>
              <a:t>Toulmin</a:t>
            </a:r>
            <a:r>
              <a:rPr lang="en-US" sz="2800" dirty="0" smtClean="0"/>
              <a:t>, was a British logician. He became frustrated with the inability of formal logic to explain everyday arguments, which prompted him to develop his own model of practical reasoning.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1000"/>
                                  </p:stCondLst>
                                  <p:childTnLst>
                                    <p:set>
                                      <p:cBhvr>
                                        <p:cTn id="11" dur="1" fill="hold">
                                          <p:stCondLst>
                                            <p:cond delay="0"/>
                                          </p:stCondLst>
                                        </p:cTn>
                                        <p:tgtEl>
                                          <p:spTgt spid="5124">
                                            <p:txEl>
                                              <p:pRg st="0" end="0"/>
                                            </p:txEl>
                                          </p:spTgt>
                                        </p:tgtEl>
                                        <p:attrNameLst>
                                          <p:attrName>style.visibility</p:attrName>
                                        </p:attrNameLst>
                                      </p:cBhvr>
                                      <p:to>
                                        <p:strVal val="visible"/>
                                      </p:to>
                                    </p:set>
                                    <p:anim calcmode="lin" valueType="num">
                                      <p:cBhvr additive="base">
                                        <p:cTn id="12" dur="500" fill="hold"/>
                                        <p:tgtEl>
                                          <p:spTgt spid="5124">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12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autoUpdateAnimBg="0" advAuto="100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724400"/>
          </a:xfrm>
        </p:spPr>
        <p:txBody>
          <a:bodyPr>
            <a:normAutofit fontScale="77500" lnSpcReduction="20000"/>
          </a:bodyPr>
          <a:lstStyle/>
          <a:p>
            <a:pPr marL="365760" indent="-256032" eaLnBrk="1" fontAlgn="auto" hangingPunct="1">
              <a:spcAft>
                <a:spcPts val="0"/>
              </a:spcAft>
              <a:buFont typeface="Wingdings 3"/>
              <a:buChar char=""/>
              <a:defRPr/>
            </a:pPr>
            <a:r>
              <a:rPr lang="en-US" b="1" dirty="0" smtClean="0"/>
              <a:t>Claim- </a:t>
            </a:r>
            <a:r>
              <a:rPr lang="en-US" dirty="0" smtClean="0"/>
              <a:t>assertion or proposition; states the argument’s main idea or position</a:t>
            </a:r>
            <a:br>
              <a:rPr lang="en-US" dirty="0" smtClean="0"/>
            </a:br>
            <a:endParaRPr lang="en-US" dirty="0" smtClean="0"/>
          </a:p>
          <a:p>
            <a:pPr marL="365760" indent="-256032" eaLnBrk="1" fontAlgn="auto" hangingPunct="1">
              <a:spcAft>
                <a:spcPts val="0"/>
              </a:spcAft>
              <a:buFont typeface="Wingdings 3"/>
              <a:buChar char=""/>
              <a:defRPr/>
            </a:pPr>
            <a:r>
              <a:rPr lang="en-US" b="1" dirty="0" smtClean="0"/>
              <a:t>Support/evidence</a:t>
            </a:r>
            <a:r>
              <a:rPr lang="en-US" dirty="0" smtClean="0"/>
              <a:t>-  proof</a:t>
            </a:r>
            <a:br>
              <a:rPr lang="en-US" dirty="0" smtClean="0"/>
            </a:br>
            <a:endParaRPr lang="en-US" dirty="0" smtClean="0"/>
          </a:p>
          <a:p>
            <a:pPr marL="365760" indent="-256032" eaLnBrk="1" fontAlgn="auto" hangingPunct="1">
              <a:spcAft>
                <a:spcPts val="0"/>
              </a:spcAft>
              <a:buFont typeface="Wingdings 3"/>
              <a:buChar char=""/>
              <a:defRPr/>
            </a:pPr>
            <a:r>
              <a:rPr lang="en-US" b="1" dirty="0" smtClean="0"/>
              <a:t>Warrant/assumptions</a:t>
            </a:r>
            <a:r>
              <a:rPr lang="en-US" dirty="0" smtClean="0"/>
              <a:t>- links claim to the evidence</a:t>
            </a:r>
            <a:br>
              <a:rPr lang="en-US" dirty="0" smtClean="0"/>
            </a:br>
            <a:endParaRPr lang="en-US" dirty="0" smtClean="0"/>
          </a:p>
          <a:p>
            <a:pPr marL="365760" indent="-256032" eaLnBrk="1" fontAlgn="auto" hangingPunct="1">
              <a:spcAft>
                <a:spcPts val="0"/>
              </a:spcAft>
              <a:buFont typeface="Wingdings 3"/>
              <a:buChar char=""/>
              <a:defRPr/>
            </a:pPr>
            <a:r>
              <a:rPr lang="en-US" b="1" dirty="0" smtClean="0"/>
              <a:t>Backing</a:t>
            </a:r>
            <a:r>
              <a:rPr lang="en-US" dirty="0" smtClean="0"/>
              <a:t>- further assurances or data to “back up” the authority of the assumption</a:t>
            </a:r>
            <a:br>
              <a:rPr lang="en-US" dirty="0" smtClean="0"/>
            </a:br>
            <a:endParaRPr lang="en-US" dirty="0" smtClean="0"/>
          </a:p>
          <a:p>
            <a:pPr marL="365760" indent="-256032" eaLnBrk="1" fontAlgn="auto" hangingPunct="1">
              <a:spcAft>
                <a:spcPts val="0"/>
              </a:spcAft>
              <a:buFont typeface="Wingdings 3"/>
              <a:buChar char=""/>
              <a:defRPr/>
            </a:pPr>
            <a:r>
              <a:rPr lang="en-US" b="1" dirty="0" smtClean="0"/>
              <a:t>Qualifier</a:t>
            </a:r>
            <a:r>
              <a:rPr lang="en-US" dirty="0" smtClean="0"/>
              <a:t>- tempers claim; makes it less absolute and therefore easier to support</a:t>
            </a:r>
            <a:br>
              <a:rPr lang="en-US" dirty="0" smtClean="0"/>
            </a:br>
            <a:endParaRPr lang="en-US" dirty="0" smtClean="0"/>
          </a:p>
          <a:p>
            <a:pPr marL="365760" indent="-256032" eaLnBrk="1" fontAlgn="auto" hangingPunct="1">
              <a:spcAft>
                <a:spcPts val="0"/>
              </a:spcAft>
              <a:buFont typeface="Wingdings 3"/>
              <a:buChar char=""/>
              <a:defRPr/>
            </a:pPr>
            <a:r>
              <a:rPr lang="en-US" b="1" dirty="0" smtClean="0"/>
              <a:t>Reservation/rebuttal</a:t>
            </a:r>
            <a:r>
              <a:rPr lang="en-US" dirty="0" smtClean="0"/>
              <a:t>- explains terms, conditions, objections.</a:t>
            </a: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Six Total Elements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762000" y="1752600"/>
            <a:ext cx="7239000" cy="3352800"/>
          </a:xfrm>
        </p:spPr>
        <p:txBody>
          <a:bodyPr/>
          <a:lstStyle/>
          <a:p>
            <a:pPr eaLnBrk="1" hangingPunct="1">
              <a:lnSpc>
                <a:spcPct val="120000"/>
              </a:lnSpc>
            </a:pPr>
            <a:r>
              <a:rPr lang="en-US" sz="2800" b="1" smtClean="0"/>
              <a:t>Claim</a:t>
            </a:r>
            <a:r>
              <a:rPr lang="en-US" sz="2800" smtClean="0"/>
              <a:t> (assertion or proposition)</a:t>
            </a:r>
            <a:br>
              <a:rPr lang="en-US" sz="2800" smtClean="0"/>
            </a:br>
            <a:endParaRPr lang="en-US" sz="2800" smtClean="0"/>
          </a:p>
          <a:p>
            <a:pPr eaLnBrk="1" hangingPunct="1">
              <a:lnSpc>
                <a:spcPct val="120000"/>
              </a:lnSpc>
            </a:pPr>
            <a:r>
              <a:rPr lang="en-US" sz="2800" b="1" smtClean="0"/>
              <a:t>Support (</a:t>
            </a:r>
            <a:r>
              <a:rPr lang="en-US" sz="2800" smtClean="0"/>
              <a:t>proof, grounds, evidence)</a:t>
            </a:r>
            <a:br>
              <a:rPr lang="en-US" sz="2800" smtClean="0"/>
            </a:br>
            <a:endParaRPr lang="en-US" sz="2800" smtClean="0"/>
          </a:p>
          <a:p>
            <a:pPr eaLnBrk="1" hangingPunct="1">
              <a:lnSpc>
                <a:spcPct val="120000"/>
              </a:lnSpc>
            </a:pPr>
            <a:r>
              <a:rPr lang="en-US" sz="2800" b="1" smtClean="0"/>
              <a:t>Warrant</a:t>
            </a:r>
            <a:r>
              <a:rPr lang="en-US" sz="2800" smtClean="0"/>
              <a:t> (inferential leap)</a:t>
            </a:r>
          </a:p>
        </p:txBody>
      </p:sp>
      <p:sp>
        <p:nvSpPr>
          <p:cNvPr id="6146" name="Rectangle 2"/>
          <p:cNvSpPr>
            <a:spLocks noGrp="1" noChangeArrowheads="1"/>
          </p:cNvSpPr>
          <p:nvPr>
            <p:ph type="title"/>
          </p:nvPr>
        </p:nvSpPr>
        <p:spPr/>
        <p:txBody>
          <a:bodyPr/>
          <a:lstStyle/>
          <a:p>
            <a:pPr eaLnBrk="1" fontAlgn="auto" hangingPunct="1">
              <a:spcAft>
                <a:spcPts val="0"/>
              </a:spcAft>
              <a:defRPr/>
            </a:pPr>
            <a:r>
              <a:rPr lang="en-US" smtClean="0"/>
              <a:t>The three basic elements:</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strVal val="#ppt_w+.3"/>
                                          </p:val>
                                        </p:tav>
                                        <p:tav tm="100000">
                                          <p:val>
                                            <p:strVal val="#ppt_w"/>
                                          </p:val>
                                        </p:tav>
                                      </p:tavLst>
                                    </p:anim>
                                    <p:anim calcmode="lin" valueType="num">
                                      <p:cBhvr>
                                        <p:cTn id="8" dur="500" fill="hold"/>
                                        <p:tgtEl>
                                          <p:spTgt spid="6146"/>
                                        </p:tgtEl>
                                        <p:attrNameLst>
                                          <p:attrName>ppt_h</p:attrName>
                                        </p:attrNameLst>
                                      </p:cBhvr>
                                      <p:tavLst>
                                        <p:tav tm="0">
                                          <p:val>
                                            <p:strVal val="#ppt_h"/>
                                          </p:val>
                                        </p:tav>
                                        <p:tav tm="100000">
                                          <p:val>
                                            <p:strVal val="#ppt_h"/>
                                          </p:val>
                                        </p:tav>
                                      </p:tavLst>
                                    </p:anim>
                                    <p:animEffect transition="in" filter="fade">
                                      <p:cBhvr>
                                        <p:cTn id="9" dur="500"/>
                                        <p:tgtEl>
                                          <p:spTgt spid="61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p:cTn id="14" dur="500" fill="hold"/>
                                        <p:tgtEl>
                                          <p:spTgt spid="6147">
                                            <p:txEl>
                                              <p:pRg st="0" end="0"/>
                                            </p:txEl>
                                          </p:spTgt>
                                        </p:tgtEl>
                                        <p:attrNameLst>
                                          <p:attrName>ppt_w</p:attrName>
                                        </p:attrNameLst>
                                      </p:cBhvr>
                                      <p:tavLst>
                                        <p:tav tm="0">
                                          <p:val>
                                            <p:strVal val="#ppt_w+.3"/>
                                          </p:val>
                                        </p:tav>
                                        <p:tav tm="100000">
                                          <p:val>
                                            <p:strVal val="#ppt_w"/>
                                          </p:val>
                                        </p:tav>
                                      </p:tavLst>
                                    </p:anim>
                                    <p:anim calcmode="lin" valueType="num">
                                      <p:cBhvr>
                                        <p:cTn id="15" dur="500" fill="hold"/>
                                        <p:tgtEl>
                                          <p:spTgt spid="6147">
                                            <p:txEl>
                                              <p:pRg st="0" end="0"/>
                                            </p:txEl>
                                          </p:spTgt>
                                        </p:tgtEl>
                                        <p:attrNameLst>
                                          <p:attrName>ppt_h</p:attrName>
                                        </p:attrNameLst>
                                      </p:cBhvr>
                                      <p:tavLst>
                                        <p:tav tm="0">
                                          <p:val>
                                            <p:strVal val="#ppt_h"/>
                                          </p:val>
                                        </p:tav>
                                        <p:tav tm="100000">
                                          <p:val>
                                            <p:strVal val="#ppt_h"/>
                                          </p:val>
                                        </p:tav>
                                      </p:tavLst>
                                    </p:anim>
                                    <p:animEffect transition="in" filter="fade">
                                      <p:cBhvr>
                                        <p:cTn id="16" dur="500"/>
                                        <p:tgtEl>
                                          <p:spTgt spid="614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6147">
                                            <p:txEl>
                                              <p:pRg st="1" end="1"/>
                                            </p:txEl>
                                          </p:spTgt>
                                        </p:tgtEl>
                                        <p:attrNameLst>
                                          <p:attrName>style.visibility</p:attrName>
                                        </p:attrNameLst>
                                      </p:cBhvr>
                                      <p:to>
                                        <p:strVal val="visible"/>
                                      </p:to>
                                    </p:set>
                                    <p:anim calcmode="lin" valueType="num">
                                      <p:cBhvr>
                                        <p:cTn id="21" dur="500" fill="hold"/>
                                        <p:tgtEl>
                                          <p:spTgt spid="6147">
                                            <p:txEl>
                                              <p:pRg st="1" end="1"/>
                                            </p:txEl>
                                          </p:spTgt>
                                        </p:tgtEl>
                                        <p:attrNameLst>
                                          <p:attrName>ppt_w</p:attrName>
                                        </p:attrNameLst>
                                      </p:cBhvr>
                                      <p:tavLst>
                                        <p:tav tm="0">
                                          <p:val>
                                            <p:strVal val="#ppt_w+.3"/>
                                          </p:val>
                                        </p:tav>
                                        <p:tav tm="100000">
                                          <p:val>
                                            <p:strVal val="#ppt_w"/>
                                          </p:val>
                                        </p:tav>
                                      </p:tavLst>
                                    </p:anim>
                                    <p:anim calcmode="lin" valueType="num">
                                      <p:cBhvr>
                                        <p:cTn id="22" dur="500" fill="hold"/>
                                        <p:tgtEl>
                                          <p:spTgt spid="6147">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6147">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6147">
                                            <p:txEl>
                                              <p:pRg st="2" end="2"/>
                                            </p:txEl>
                                          </p:spTgt>
                                        </p:tgtEl>
                                        <p:attrNameLst>
                                          <p:attrName>style.visibility</p:attrName>
                                        </p:attrNameLst>
                                      </p:cBhvr>
                                      <p:to>
                                        <p:strVal val="visible"/>
                                      </p:to>
                                    </p:set>
                                    <p:anim calcmode="lin" valueType="num">
                                      <p:cBhvr>
                                        <p:cTn id="28" dur="500" fill="hold"/>
                                        <p:tgtEl>
                                          <p:spTgt spid="6147">
                                            <p:txEl>
                                              <p:pRg st="2" end="2"/>
                                            </p:txEl>
                                          </p:spTgt>
                                        </p:tgtEl>
                                        <p:attrNameLst>
                                          <p:attrName>ppt_w</p:attrName>
                                        </p:attrNameLst>
                                      </p:cBhvr>
                                      <p:tavLst>
                                        <p:tav tm="0">
                                          <p:val>
                                            <p:strVal val="#ppt_w+.3"/>
                                          </p:val>
                                        </p:tav>
                                        <p:tav tm="100000">
                                          <p:val>
                                            <p:strVal val="#ppt_w"/>
                                          </p:val>
                                        </p:tav>
                                      </p:tavLst>
                                    </p:anim>
                                    <p:anim calcmode="lin" valueType="num">
                                      <p:cBhvr>
                                        <p:cTn id="29" dur="500" fill="hold"/>
                                        <p:tgtEl>
                                          <p:spTgt spid="6147">
                                            <p:txEl>
                                              <p:pRg st="2" end="2"/>
                                            </p:txEl>
                                          </p:spTgt>
                                        </p:tgtEl>
                                        <p:attrNameLst>
                                          <p:attrName>ppt_h</p:attrName>
                                        </p:attrNameLst>
                                      </p:cBhvr>
                                      <p:tavLst>
                                        <p:tav tm="0">
                                          <p:val>
                                            <p:strVal val="#ppt_h"/>
                                          </p:val>
                                        </p:tav>
                                        <p:tav tm="100000">
                                          <p:val>
                                            <p:strVal val="#ppt_h"/>
                                          </p:val>
                                        </p:tav>
                                      </p:tavLst>
                                    </p:anim>
                                    <p:animEffect transition="in" filter="fade">
                                      <p:cBhvr>
                                        <p:cTn id="30"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09600" y="1600200"/>
            <a:ext cx="8305800" cy="4572000"/>
          </a:xfrm>
        </p:spPr>
        <p:txBody>
          <a:bodyPr>
            <a:normAutofit/>
          </a:bodyPr>
          <a:lstStyle/>
          <a:p>
            <a:pPr marL="365760" indent="-256032" eaLnBrk="1" fontAlgn="auto" hangingPunct="1">
              <a:spcAft>
                <a:spcPts val="0"/>
              </a:spcAft>
              <a:buFont typeface="Wingdings 3"/>
              <a:buChar char=""/>
              <a:defRPr/>
            </a:pPr>
            <a:r>
              <a:rPr lang="en-US" sz="2400" dirty="0" smtClean="0"/>
              <a:t>A claim is the point an arguer is trying to make.  The claim is the conclusion, proposition, or assertion an arguer wants another to accept.</a:t>
            </a:r>
            <a:br>
              <a:rPr lang="en-US" sz="2400" dirty="0" smtClean="0"/>
            </a:br>
            <a:endParaRPr lang="en-US" sz="2400" dirty="0" smtClean="0"/>
          </a:p>
          <a:p>
            <a:pPr marL="365760" indent="-256032" eaLnBrk="1" fontAlgn="auto" hangingPunct="1">
              <a:spcAft>
                <a:spcPts val="0"/>
              </a:spcAft>
              <a:buFont typeface="Wingdings 3"/>
              <a:buChar char=""/>
              <a:defRPr/>
            </a:pPr>
            <a:r>
              <a:rPr lang="en-US" sz="2400" dirty="0" smtClean="0"/>
              <a:t>The claim answers the question, "So what is your point?”</a:t>
            </a:r>
            <a:br>
              <a:rPr lang="en-US" sz="2400" dirty="0" smtClean="0"/>
            </a:br>
            <a:endParaRPr lang="en-US" sz="2400" dirty="0" smtClean="0"/>
          </a:p>
          <a:p>
            <a:pPr marL="621792" lvl="1" eaLnBrk="1" fontAlgn="auto" hangingPunct="1">
              <a:spcBef>
                <a:spcPts val="324"/>
              </a:spcBef>
              <a:spcAft>
                <a:spcPts val="0"/>
              </a:spcAft>
              <a:buFont typeface="Verdana"/>
              <a:buChar char="◦"/>
              <a:defRPr/>
            </a:pPr>
            <a:r>
              <a:rPr lang="en-US" sz="2000" dirty="0" smtClean="0"/>
              <a:t>example: “</a:t>
            </a:r>
            <a:r>
              <a:rPr lang="en-US" sz="2000" dirty="0" smtClean="0">
                <a:solidFill>
                  <a:srgbClr val="5536C8"/>
                </a:solidFill>
                <a:effectLst>
                  <a:outerShdw blurRad="38100" dist="38100" dir="2700000" algn="tl">
                    <a:srgbClr val="000000"/>
                  </a:outerShdw>
                </a:effectLst>
              </a:rPr>
              <a:t>Rosario is an American citizen</a:t>
            </a:r>
            <a:r>
              <a:rPr lang="en-US" sz="2000" dirty="0" smtClean="0"/>
              <a:t>, because she was born in the United States.”</a:t>
            </a:r>
          </a:p>
          <a:p>
            <a:pPr marL="621792" lvl="1" eaLnBrk="1" fontAlgn="auto" hangingPunct="1">
              <a:spcBef>
                <a:spcPts val="324"/>
              </a:spcBef>
              <a:spcAft>
                <a:spcPts val="0"/>
              </a:spcAft>
              <a:buFont typeface="Verdana"/>
              <a:buChar char="◦"/>
              <a:defRPr/>
            </a:pPr>
            <a:r>
              <a:rPr lang="en-US" sz="2000" dirty="0" smtClean="0"/>
              <a:t>example: “Barack Obama doesn’t wear a flag pin on his lapel,</a:t>
            </a:r>
            <a:r>
              <a:rPr lang="en-US" sz="2000" dirty="0" smtClean="0">
                <a:solidFill>
                  <a:srgbClr val="5536C8"/>
                </a:solidFill>
              </a:rPr>
              <a:t> </a:t>
            </a:r>
            <a:r>
              <a:rPr lang="en-US" sz="2000" dirty="0" smtClean="0">
                <a:solidFill>
                  <a:srgbClr val="5536C8"/>
                </a:solidFill>
                <a:effectLst>
                  <a:outerShdw blurRad="38100" dist="38100" dir="2700000" algn="tl">
                    <a:srgbClr val="000000"/>
                  </a:outerShdw>
                </a:effectLst>
              </a:rPr>
              <a:t>so he must not be patriotic.”</a:t>
            </a:r>
          </a:p>
          <a:p>
            <a:pPr marL="365760" indent="-256032" eaLnBrk="1" fontAlgn="auto" hangingPunct="1">
              <a:spcAft>
                <a:spcPts val="0"/>
              </a:spcAft>
              <a:buFont typeface="Wingdings 3"/>
              <a:buChar char=""/>
              <a:defRPr/>
            </a:pPr>
            <a:endParaRPr lang="en-US" dirty="0" smtClean="0"/>
          </a:p>
        </p:txBody>
      </p:sp>
      <p:sp>
        <p:nvSpPr>
          <p:cNvPr id="7170" name="Rectangle 2"/>
          <p:cNvSpPr>
            <a:spLocks noGrp="1" noChangeArrowheads="1"/>
          </p:cNvSpPr>
          <p:nvPr>
            <p:ph type="title"/>
          </p:nvPr>
        </p:nvSpPr>
        <p:spPr/>
        <p:txBody>
          <a:bodyPr/>
          <a:lstStyle/>
          <a:p>
            <a:pPr eaLnBrk="1" fontAlgn="auto" hangingPunct="1">
              <a:spcAft>
                <a:spcPts val="0"/>
              </a:spcAft>
              <a:defRPr/>
            </a:pPr>
            <a:r>
              <a:rPr lang="en-US" smtClean="0"/>
              <a:t>Claims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500"/>
                                        <p:tgtEl>
                                          <p:spTgt spid="717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500"/>
                                        <p:tgtEl>
                                          <p:spTgt spid="717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Effect transition="in" filter="fade">
                                      <p:cBhvr>
                                        <p:cTn id="23"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a:t>
            </a:r>
            <a:endParaRPr lang="en-US" dirty="0"/>
          </a:p>
        </p:txBody>
      </p:sp>
      <p:sp>
        <p:nvSpPr>
          <p:cNvPr id="3" name="Content Placeholder 2"/>
          <p:cNvSpPr>
            <a:spLocks noGrp="1"/>
          </p:cNvSpPr>
          <p:nvPr>
            <p:ph sz="quarter" idx="1"/>
          </p:nvPr>
        </p:nvSpPr>
        <p:spPr/>
        <p:txBody>
          <a:bodyPr>
            <a:normAutofit/>
          </a:bodyPr>
          <a:lstStyle/>
          <a:p>
            <a:r>
              <a:rPr lang="en-US" dirty="0" smtClean="0"/>
              <a:t>An assertion or proposition that has to be arguable.</a:t>
            </a:r>
          </a:p>
          <a:p>
            <a:pPr lvl="1"/>
            <a:r>
              <a:rPr lang="en-US" b="1" dirty="0" smtClean="0"/>
              <a:t>Claim of fact:</a:t>
            </a:r>
            <a:r>
              <a:rPr lang="en-US" dirty="0" smtClean="0"/>
              <a:t> asserts something is true or untrue; ex. “Everybody cheats at some point in life.”</a:t>
            </a:r>
          </a:p>
          <a:p>
            <a:pPr lvl="1"/>
            <a:r>
              <a:rPr lang="en-US" b="1" dirty="0" smtClean="0"/>
              <a:t>Claim of value:</a:t>
            </a:r>
            <a:r>
              <a:rPr lang="en-US" dirty="0" smtClean="0"/>
              <a:t> argues something is good or bad, right or wrong, desirable or undesirable; ex. “Jennifer Lawrence is the best actress because she is the most relatable.”</a:t>
            </a:r>
          </a:p>
          <a:p>
            <a:pPr lvl="1"/>
            <a:r>
              <a:rPr lang="en-US" b="1" dirty="0" smtClean="0"/>
              <a:t>Claim of policy: </a:t>
            </a:r>
            <a:r>
              <a:rPr lang="en-US" dirty="0" smtClean="0"/>
              <a:t>proposes a change; ex. “The use of personal technology devices should be encouraged in classrooms.”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762000" y="1524000"/>
            <a:ext cx="7239000" cy="4724400"/>
          </a:xfrm>
        </p:spPr>
        <p:txBody>
          <a:bodyPr>
            <a:normAutofit/>
          </a:bodyPr>
          <a:lstStyle/>
          <a:p>
            <a:pPr marL="365760" indent="-256032" eaLnBrk="1" fontAlgn="auto" hangingPunct="1">
              <a:lnSpc>
                <a:spcPct val="110000"/>
              </a:lnSpc>
              <a:spcAft>
                <a:spcPts val="0"/>
              </a:spcAft>
              <a:buFont typeface="Wingdings 3"/>
              <a:buChar char=""/>
              <a:defRPr/>
            </a:pPr>
            <a:r>
              <a:rPr lang="en-US" sz="2800" dirty="0" smtClean="0"/>
              <a:t>There are three basic types of claims:</a:t>
            </a:r>
            <a:br>
              <a:rPr lang="en-US" sz="2800" dirty="0" smtClean="0"/>
            </a:br>
            <a:endParaRPr lang="en-US" sz="2800" dirty="0" smtClean="0"/>
          </a:p>
          <a:p>
            <a:pPr marL="365760" indent="-256032" eaLnBrk="1" fontAlgn="auto" hangingPunct="1">
              <a:lnSpc>
                <a:spcPct val="110000"/>
              </a:lnSpc>
              <a:spcAft>
                <a:spcPts val="0"/>
              </a:spcAft>
              <a:buFont typeface="Wingdings 3"/>
              <a:buChar char=""/>
              <a:defRPr/>
            </a:pPr>
            <a:r>
              <a:rPr lang="en-US" sz="2400" b="1" dirty="0" smtClean="0"/>
              <a:t>fact:</a:t>
            </a:r>
            <a:r>
              <a:rPr lang="en-US" sz="2400" dirty="0" smtClean="0"/>
              <a:t> claims which focus on empirically verifiable phenomena</a:t>
            </a:r>
            <a:br>
              <a:rPr lang="en-US" sz="2400" dirty="0" smtClean="0"/>
            </a:br>
            <a:endParaRPr lang="en-US" sz="2400" dirty="0" smtClean="0"/>
          </a:p>
          <a:p>
            <a:pPr marL="365760" indent="-256032" eaLnBrk="1" fontAlgn="auto" hangingPunct="1">
              <a:lnSpc>
                <a:spcPct val="110000"/>
              </a:lnSpc>
              <a:spcAft>
                <a:spcPts val="0"/>
              </a:spcAft>
              <a:buFont typeface="Wingdings 3"/>
              <a:buChar char=""/>
              <a:defRPr/>
            </a:pPr>
            <a:r>
              <a:rPr lang="en-US" sz="2400" b="1" dirty="0" smtClean="0"/>
              <a:t>judgment/value:</a:t>
            </a:r>
            <a:r>
              <a:rPr lang="en-US" sz="2400" dirty="0" smtClean="0"/>
              <a:t> claims involving opinions, attitudes, and subjective evaluations of things</a:t>
            </a:r>
            <a:br>
              <a:rPr lang="en-US" sz="2400" dirty="0" smtClean="0"/>
            </a:br>
            <a:endParaRPr lang="en-US" sz="2400" dirty="0" smtClean="0"/>
          </a:p>
          <a:p>
            <a:pPr marL="365760" indent="-256032" eaLnBrk="1" fontAlgn="auto" hangingPunct="1">
              <a:lnSpc>
                <a:spcPct val="110000"/>
              </a:lnSpc>
              <a:spcAft>
                <a:spcPts val="0"/>
              </a:spcAft>
              <a:buFont typeface="Wingdings 3"/>
              <a:buChar char=""/>
              <a:defRPr/>
            </a:pPr>
            <a:r>
              <a:rPr lang="en-US" sz="2400" b="1" dirty="0" smtClean="0"/>
              <a:t>policy:</a:t>
            </a:r>
            <a:r>
              <a:rPr lang="en-US" sz="2400" dirty="0" smtClean="0"/>
              <a:t> claims advocating courses of action that should be undertaken</a:t>
            </a:r>
          </a:p>
        </p:txBody>
      </p:sp>
      <p:sp>
        <p:nvSpPr>
          <p:cNvPr id="8194" name="Rectangle 2"/>
          <p:cNvSpPr>
            <a:spLocks noGrp="1" noChangeArrowheads="1"/>
          </p:cNvSpPr>
          <p:nvPr>
            <p:ph type="title"/>
          </p:nvPr>
        </p:nvSpPr>
        <p:spPr/>
        <p:txBody>
          <a:bodyPr/>
          <a:lstStyle/>
          <a:p>
            <a:pPr eaLnBrk="1" fontAlgn="auto" hangingPunct="1">
              <a:spcAft>
                <a:spcPts val="0"/>
              </a:spcAft>
              <a:defRPr/>
            </a:pPr>
            <a:r>
              <a:rPr lang="en-US" smtClean="0"/>
              <a:t>More about claims...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5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62000" y="1524000"/>
            <a:ext cx="7543800" cy="4724400"/>
          </a:xfrm>
        </p:spPr>
        <p:txBody>
          <a:bodyPr>
            <a:normAutofit/>
          </a:bodyPr>
          <a:lstStyle/>
          <a:p>
            <a:pPr marL="365760" indent="-256032" eaLnBrk="1" fontAlgn="auto" hangingPunct="1">
              <a:spcAft>
                <a:spcPts val="0"/>
              </a:spcAft>
              <a:buFont typeface="Wingdings 3"/>
              <a:buChar char=""/>
              <a:defRPr/>
            </a:pPr>
            <a:r>
              <a:rPr lang="en-US" sz="2400" dirty="0" smtClean="0"/>
              <a:t>Support refers to the proof or evidence an arguer offers.</a:t>
            </a:r>
            <a:br>
              <a:rPr lang="en-US" sz="2400" dirty="0" smtClean="0"/>
            </a:br>
            <a:endParaRPr lang="en-US" sz="2400" dirty="0" smtClean="0"/>
          </a:p>
          <a:p>
            <a:pPr marL="365760" indent="-256032" eaLnBrk="1" fontAlgn="auto" hangingPunct="1">
              <a:spcAft>
                <a:spcPts val="0"/>
              </a:spcAft>
              <a:buFont typeface="Wingdings 3"/>
              <a:buChar char=""/>
              <a:defRPr/>
            </a:pPr>
            <a:r>
              <a:rPr lang="en-US" sz="2400" dirty="0" smtClean="0"/>
              <a:t>Support can consist of statistics, quotations, reports, findings, physical evidence, or various forms of reasoning</a:t>
            </a:r>
            <a:br>
              <a:rPr lang="en-US" sz="2400" dirty="0" smtClean="0"/>
            </a:br>
            <a:endParaRPr lang="en-US" sz="2400" dirty="0" smtClean="0"/>
          </a:p>
          <a:p>
            <a:pPr marL="621792" lvl="1" eaLnBrk="1" fontAlgn="auto" hangingPunct="1">
              <a:spcBef>
                <a:spcPts val="324"/>
              </a:spcBef>
              <a:spcAft>
                <a:spcPts val="0"/>
              </a:spcAft>
              <a:buFont typeface="Verdana"/>
              <a:buChar char="◦"/>
              <a:defRPr/>
            </a:pPr>
            <a:r>
              <a:rPr lang="en-US" sz="2000" dirty="0" smtClean="0"/>
              <a:t>example: “I’m a vegetarian.  </a:t>
            </a:r>
            <a:r>
              <a:rPr lang="en-US" sz="2000" dirty="0" smtClean="0">
                <a:solidFill>
                  <a:srgbClr val="5536C8"/>
                </a:solidFill>
                <a:effectLst>
                  <a:outerShdw blurRad="38100" dist="38100" dir="2700000" algn="tl">
                    <a:srgbClr val="000000"/>
                  </a:outerShdw>
                </a:effectLst>
              </a:rPr>
              <a:t>One reason is that I feel sorry for the animals. Another reason is for my own health.”</a:t>
            </a:r>
            <a:br>
              <a:rPr lang="en-US" sz="2000" dirty="0" smtClean="0">
                <a:solidFill>
                  <a:srgbClr val="5536C8"/>
                </a:solidFill>
                <a:effectLst>
                  <a:outerShdw blurRad="38100" dist="38100" dir="2700000" algn="tl">
                    <a:srgbClr val="000000"/>
                  </a:outerShdw>
                </a:effectLst>
              </a:rPr>
            </a:br>
            <a:endParaRPr lang="en-US" sz="2000" dirty="0" smtClean="0">
              <a:solidFill>
                <a:srgbClr val="5536C8"/>
              </a:solidFill>
              <a:effectLst>
                <a:outerShdw blurRad="38100" dist="38100" dir="2700000" algn="tl">
                  <a:srgbClr val="000000"/>
                </a:outerShdw>
              </a:effectLst>
            </a:endParaRPr>
          </a:p>
          <a:p>
            <a:pPr marL="621792" lvl="1" eaLnBrk="1" fontAlgn="auto" hangingPunct="1">
              <a:spcBef>
                <a:spcPts val="324"/>
              </a:spcBef>
              <a:spcAft>
                <a:spcPts val="0"/>
              </a:spcAft>
              <a:buFont typeface="Verdana"/>
              <a:buChar char="◦"/>
              <a:defRPr/>
            </a:pPr>
            <a:r>
              <a:rPr lang="en-US" sz="2000" dirty="0" smtClean="0"/>
              <a:t>example:</a:t>
            </a:r>
            <a:r>
              <a:rPr lang="en-US" sz="2000" dirty="0" smtClean="0">
                <a:solidFill>
                  <a:srgbClr val="5536C8"/>
                </a:solidFill>
                <a:effectLst>
                  <a:outerShdw blurRad="38100" dist="38100" dir="2700000" algn="tl">
                    <a:srgbClr val="000000"/>
                  </a:outerShdw>
                </a:effectLst>
              </a:rPr>
              <a:t> “I made the dinner, </a:t>
            </a:r>
            <a:r>
              <a:rPr lang="en-US" sz="2000" dirty="0" smtClean="0"/>
              <a:t>so you can do the dishes.</a:t>
            </a:r>
            <a:endParaRPr lang="en-US" dirty="0" smtClean="0"/>
          </a:p>
        </p:txBody>
      </p:sp>
      <p:sp>
        <p:nvSpPr>
          <p:cNvPr id="9218" name="Rectangle 2"/>
          <p:cNvSpPr>
            <a:spLocks noGrp="1" noChangeArrowheads="1"/>
          </p:cNvSpPr>
          <p:nvPr>
            <p:ph type="title"/>
          </p:nvPr>
        </p:nvSpPr>
        <p:spPr/>
        <p:txBody>
          <a:bodyPr>
            <a:normAutofit/>
          </a:bodyPr>
          <a:lstStyle/>
          <a:p>
            <a:pPr eaLnBrk="1" fontAlgn="auto" hangingPunct="1">
              <a:spcAft>
                <a:spcPts val="0"/>
              </a:spcAft>
              <a:defRPr/>
            </a:pPr>
            <a:r>
              <a:rPr lang="en-US" dirty="0" smtClean="0"/>
              <a:t>Support (proof, grounds, or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10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1000"/>
                                        <p:tgtEl>
                                          <p:spTgt spid="9219">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Effect transition="in" filter="fade">
                                      <p:cBhvr>
                                        <p:cTn id="20" dur="1000"/>
                                        <p:tgtEl>
                                          <p:spTgt spid="9219">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219">
                                            <p:txEl>
                                              <p:pRg st="3" end="3"/>
                                            </p:txEl>
                                          </p:spTgt>
                                        </p:tgtEl>
                                        <p:attrNameLst>
                                          <p:attrName>style.visibility</p:attrName>
                                        </p:attrNameLst>
                                      </p:cBhvr>
                                      <p:to>
                                        <p:strVal val="visible"/>
                                      </p:to>
                                    </p:set>
                                    <p:animEffect transition="in" filter="fade">
                                      <p:cBhvr>
                                        <p:cTn id="23" dur="10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33400" y="1524000"/>
            <a:ext cx="8458200" cy="4800600"/>
          </a:xfrm>
        </p:spPr>
        <p:txBody>
          <a:bodyPr>
            <a:normAutofit/>
          </a:bodyPr>
          <a:lstStyle/>
          <a:p>
            <a:pPr marL="365760" indent="-256032" eaLnBrk="1" fontAlgn="auto" hangingPunct="1">
              <a:spcAft>
                <a:spcPts val="0"/>
              </a:spcAft>
              <a:buFont typeface="Wingdings 3"/>
              <a:buChar char=""/>
              <a:defRPr/>
            </a:pPr>
            <a:r>
              <a:rPr lang="en-US" sz="2400" dirty="0" smtClean="0"/>
              <a:t>The support is what the arguer offers on behalf of his/her claim. The support answers questions such as:</a:t>
            </a:r>
          </a:p>
          <a:p>
            <a:pPr marL="621792" lvl="1" eaLnBrk="1" fontAlgn="auto" hangingPunct="1">
              <a:spcBef>
                <a:spcPts val="324"/>
              </a:spcBef>
              <a:spcAft>
                <a:spcPts val="0"/>
              </a:spcAft>
              <a:buFont typeface="Verdana"/>
              <a:buChar char="◦"/>
              <a:defRPr/>
            </a:pPr>
            <a:r>
              <a:rPr lang="en-US" sz="2000" dirty="0" smtClean="0"/>
              <a:t>"What is your proof?“</a:t>
            </a:r>
          </a:p>
          <a:p>
            <a:pPr marL="621792" lvl="1" eaLnBrk="1" fontAlgn="auto" hangingPunct="1">
              <a:spcBef>
                <a:spcPts val="324"/>
              </a:spcBef>
              <a:spcAft>
                <a:spcPts val="0"/>
              </a:spcAft>
              <a:buFont typeface="Verdana"/>
              <a:buChar char="◦"/>
              <a:defRPr/>
            </a:pPr>
            <a:r>
              <a:rPr lang="en-US" sz="2000" dirty="0" smtClean="0"/>
              <a:t>"How do you know?“</a:t>
            </a:r>
          </a:p>
          <a:p>
            <a:pPr marL="621792" lvl="1" eaLnBrk="1" fontAlgn="auto" hangingPunct="1">
              <a:spcBef>
                <a:spcPts val="324"/>
              </a:spcBef>
              <a:spcAft>
                <a:spcPts val="0"/>
              </a:spcAft>
              <a:buFont typeface="Verdana"/>
              <a:buChar char="◦"/>
              <a:defRPr/>
            </a:pPr>
            <a:r>
              <a:rPr lang="en-US" sz="2000" dirty="0" smtClean="0"/>
              <a:t>"Why?”</a:t>
            </a:r>
            <a:br>
              <a:rPr lang="en-US" sz="2000" dirty="0" smtClean="0"/>
            </a:br>
            <a:endParaRPr lang="en-US" sz="2000" dirty="0" smtClean="0"/>
          </a:p>
          <a:p>
            <a:pPr marL="621792" lvl="1" eaLnBrk="1" fontAlgn="auto" hangingPunct="1">
              <a:spcBef>
                <a:spcPts val="324"/>
              </a:spcBef>
              <a:spcAft>
                <a:spcPts val="0"/>
              </a:spcAft>
              <a:buFont typeface="Verdana"/>
              <a:buChar char="◦"/>
              <a:defRPr/>
            </a:pPr>
            <a:r>
              <a:rPr lang="en-US" sz="2000" dirty="0" smtClean="0"/>
              <a:t>example: “It looks like rain.  </a:t>
            </a:r>
            <a:r>
              <a:rPr lang="en-US" sz="2000" dirty="0" smtClean="0">
                <a:solidFill>
                  <a:srgbClr val="5536C8"/>
                </a:solidFill>
                <a:effectLst>
                  <a:outerShdw blurRad="38100" dist="38100" dir="2700000" algn="tl">
                    <a:srgbClr val="000000"/>
                  </a:outerShdw>
                </a:effectLst>
              </a:rPr>
              <a:t>The barometer is falling</a:t>
            </a:r>
            <a:r>
              <a:rPr lang="en-US" sz="2000" dirty="0" smtClean="0"/>
              <a:t>.” </a:t>
            </a:r>
          </a:p>
          <a:p>
            <a:pPr marL="621792" lvl="1" eaLnBrk="1" fontAlgn="auto" hangingPunct="1">
              <a:spcBef>
                <a:spcPts val="324"/>
              </a:spcBef>
              <a:spcAft>
                <a:spcPts val="0"/>
              </a:spcAft>
              <a:buFont typeface="Verdana"/>
              <a:buChar char="◦"/>
              <a:defRPr/>
            </a:pPr>
            <a:r>
              <a:rPr lang="en-US" sz="2000" dirty="0" smtClean="0"/>
              <a:t>example: "</a:t>
            </a:r>
            <a:r>
              <a:rPr lang="en-US" sz="2000" dirty="0" smtClean="0">
                <a:solidFill>
                  <a:srgbClr val="5536C8"/>
                </a:solidFill>
                <a:effectLst>
                  <a:outerShdw blurRad="38100" dist="38100" dir="2700000" algn="tl">
                    <a:srgbClr val="000000"/>
                  </a:outerShdw>
                </a:effectLst>
              </a:rPr>
              <a:t>The other Ritz Carlton hotels I've stayed at had great pools</a:t>
            </a:r>
            <a:r>
              <a:rPr lang="en-US" sz="2000" dirty="0" smtClean="0"/>
              <a:t>, so I'll bet this one has a great pool too." </a:t>
            </a:r>
          </a:p>
        </p:txBody>
      </p:sp>
      <p:sp>
        <p:nvSpPr>
          <p:cNvPr id="10242" name="Rectangle 2"/>
          <p:cNvSpPr>
            <a:spLocks noGrp="1" noChangeArrowheads="1"/>
          </p:cNvSpPr>
          <p:nvPr>
            <p:ph type="title"/>
          </p:nvPr>
        </p:nvSpPr>
        <p:spPr/>
        <p:txBody>
          <a:bodyPr/>
          <a:lstStyle/>
          <a:p>
            <a:pPr eaLnBrk="1" fontAlgn="auto" hangingPunct="1">
              <a:spcAft>
                <a:spcPts val="0"/>
              </a:spcAft>
              <a:defRPr/>
            </a:pPr>
            <a:r>
              <a:rPr lang="en-US" dirty="0" smtClean="0"/>
              <a:t>More about support...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1000"/>
                                        <p:tgtEl>
                                          <p:spTgt spid="1024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fade">
                                      <p:cBhvr>
                                        <p:cTn id="15" dur="1000"/>
                                        <p:tgtEl>
                                          <p:spTgt spid="1024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fade">
                                      <p:cBhvr>
                                        <p:cTn id="18" dur="1000"/>
                                        <p:tgtEl>
                                          <p:spTgt spid="1024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Effect transition="in" filter="fade">
                                      <p:cBhvr>
                                        <p:cTn id="21" dur="1000"/>
                                        <p:tgtEl>
                                          <p:spTgt spid="1024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43">
                                            <p:txEl>
                                              <p:pRg st="4" end="4"/>
                                            </p:txEl>
                                          </p:spTgt>
                                        </p:tgtEl>
                                        <p:attrNameLst>
                                          <p:attrName>style.visibility</p:attrName>
                                        </p:attrNameLst>
                                      </p:cBhvr>
                                      <p:to>
                                        <p:strVal val="visible"/>
                                      </p:to>
                                    </p:set>
                                    <p:animEffect transition="in" filter="fade">
                                      <p:cBhvr>
                                        <p:cTn id="24" dur="1000"/>
                                        <p:tgtEl>
                                          <p:spTgt spid="1024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10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57200" y="1447800"/>
            <a:ext cx="8001000" cy="4724400"/>
          </a:xfrm>
        </p:spPr>
        <p:txBody>
          <a:bodyPr>
            <a:normAutofit/>
          </a:bodyPr>
          <a:lstStyle/>
          <a:p>
            <a:pPr marL="365760" indent="-256032" eaLnBrk="1" fontAlgn="auto" hangingPunct="1">
              <a:spcAft>
                <a:spcPts val="0"/>
              </a:spcAft>
              <a:buFont typeface="Wingdings 3"/>
              <a:buChar char=""/>
              <a:defRPr/>
            </a:pPr>
            <a:r>
              <a:rPr lang="en-US" sz="2800" dirty="0" smtClean="0"/>
              <a:t>Supports can be based on:</a:t>
            </a:r>
            <a:br>
              <a:rPr lang="en-US" sz="2800" dirty="0" smtClean="0"/>
            </a:br>
            <a:endParaRPr lang="en-US" sz="2800" dirty="0" smtClean="0"/>
          </a:p>
          <a:p>
            <a:pPr marL="621792" lvl="1" eaLnBrk="1" fontAlgn="auto" hangingPunct="1">
              <a:spcBef>
                <a:spcPts val="324"/>
              </a:spcBef>
              <a:spcAft>
                <a:spcPts val="0"/>
              </a:spcAft>
              <a:buFont typeface="Verdana"/>
              <a:buChar char="◦"/>
              <a:defRPr/>
            </a:pPr>
            <a:r>
              <a:rPr lang="en-US" sz="2400" b="1" dirty="0" smtClean="0"/>
              <a:t>evidence:</a:t>
            </a:r>
            <a:r>
              <a:rPr lang="en-US" sz="2400" dirty="0" smtClean="0"/>
              <a:t> facts, statistics, reports, or physical proof </a:t>
            </a:r>
            <a:br>
              <a:rPr lang="en-US" sz="2400" dirty="0" smtClean="0"/>
            </a:br>
            <a:endParaRPr lang="en-US" sz="2400" dirty="0" smtClean="0"/>
          </a:p>
          <a:p>
            <a:pPr marL="621792" lvl="1" eaLnBrk="1" fontAlgn="auto" hangingPunct="1">
              <a:spcBef>
                <a:spcPts val="324"/>
              </a:spcBef>
              <a:spcAft>
                <a:spcPts val="0"/>
              </a:spcAft>
              <a:buFont typeface="Verdana"/>
              <a:buChar char="◦"/>
              <a:defRPr/>
            </a:pPr>
            <a:r>
              <a:rPr lang="en-US" sz="2400" b="1" dirty="0" smtClean="0"/>
              <a:t>source credibility:</a:t>
            </a:r>
            <a:r>
              <a:rPr lang="en-US" sz="2400" dirty="0" smtClean="0"/>
              <a:t> authorities, experts, celebrity endorsers, a close friend, or someone's say-so</a:t>
            </a:r>
            <a:br>
              <a:rPr lang="en-US" sz="2400" dirty="0" smtClean="0"/>
            </a:br>
            <a:endParaRPr lang="en-US" sz="2400" dirty="0" smtClean="0"/>
          </a:p>
          <a:p>
            <a:pPr marL="621792" lvl="1" eaLnBrk="1" fontAlgn="auto" hangingPunct="1">
              <a:spcBef>
                <a:spcPts val="324"/>
              </a:spcBef>
              <a:spcAft>
                <a:spcPts val="0"/>
              </a:spcAft>
              <a:buFont typeface="Verdana"/>
              <a:buChar char="◦"/>
              <a:defRPr/>
            </a:pPr>
            <a:r>
              <a:rPr lang="en-US" sz="2400" b="1" dirty="0" smtClean="0"/>
              <a:t>analysis and reasoning:</a:t>
            </a:r>
            <a:r>
              <a:rPr lang="en-US" sz="2400" dirty="0" smtClean="0"/>
              <a:t> reasons may be offered as proof</a:t>
            </a:r>
            <a:br>
              <a:rPr lang="en-US" sz="2400" dirty="0" smtClean="0"/>
            </a:br>
            <a:endParaRPr lang="en-US" sz="2400" dirty="0" smtClean="0"/>
          </a:p>
          <a:p>
            <a:pPr marL="621792" lvl="1" eaLnBrk="1" fontAlgn="auto" hangingPunct="1">
              <a:spcBef>
                <a:spcPts val="324"/>
              </a:spcBef>
              <a:spcAft>
                <a:spcPts val="0"/>
              </a:spcAft>
              <a:buFont typeface="Verdana"/>
              <a:buChar char="◦"/>
              <a:defRPr/>
            </a:pPr>
            <a:r>
              <a:rPr lang="en-US" sz="2400" b="1" dirty="0" smtClean="0"/>
              <a:t>premises</a:t>
            </a:r>
            <a:r>
              <a:rPr lang="en-US" sz="2400" dirty="0" smtClean="0"/>
              <a:t> already held by the listener</a:t>
            </a:r>
          </a:p>
        </p:txBody>
      </p:sp>
      <p:sp>
        <p:nvSpPr>
          <p:cNvPr id="11266" name="Rectangle 2"/>
          <p:cNvSpPr>
            <a:spLocks noGrp="1" noChangeArrowheads="1"/>
          </p:cNvSpPr>
          <p:nvPr>
            <p:ph type="title"/>
          </p:nvPr>
        </p:nvSpPr>
        <p:spPr/>
        <p:txBody>
          <a:bodyPr/>
          <a:lstStyle/>
          <a:p>
            <a:pPr eaLnBrk="1" fontAlgn="auto" hangingPunct="1">
              <a:spcAft>
                <a:spcPts val="0"/>
              </a:spcAft>
              <a:defRPr/>
            </a:pPr>
            <a:r>
              <a:rPr lang="en-US" dirty="0" smtClean="0"/>
              <a:t>Still more about supports...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500"/>
                                        <p:tgtEl>
                                          <p:spTgt spid="1126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fade">
                                      <p:cBhvr>
                                        <p:cTn id="15" dur="500"/>
                                        <p:tgtEl>
                                          <p:spTgt spid="1126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267">
                                            <p:txEl>
                                              <p:pRg st="2" end="2"/>
                                            </p:txEl>
                                          </p:spTgt>
                                        </p:tgtEl>
                                        <p:attrNameLst>
                                          <p:attrName>style.visibility</p:attrName>
                                        </p:attrNameLst>
                                      </p:cBhvr>
                                      <p:to>
                                        <p:strVal val="visible"/>
                                      </p:to>
                                    </p:set>
                                    <p:animEffect transition="in" filter="fade">
                                      <p:cBhvr>
                                        <p:cTn id="18" dur="500"/>
                                        <p:tgtEl>
                                          <p:spTgt spid="1126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Effect transition="in" filter="fade">
                                      <p:cBhvr>
                                        <p:cTn id="21" dur="500"/>
                                        <p:tgtEl>
                                          <p:spTgt spid="1126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267">
                                            <p:txEl>
                                              <p:pRg st="4" end="4"/>
                                            </p:txEl>
                                          </p:spTgt>
                                        </p:tgtEl>
                                        <p:attrNameLst>
                                          <p:attrName>style.visibility</p:attrName>
                                        </p:attrNameLst>
                                      </p:cBhvr>
                                      <p:to>
                                        <p:strVal val="visible"/>
                                      </p:to>
                                    </p:set>
                                    <p:animEffect transition="in" filter="fade">
                                      <p:cBhvr>
                                        <p:cTn id="24"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381000" y="1524000"/>
            <a:ext cx="7467600" cy="4572000"/>
          </a:xfrm>
        </p:spPr>
        <p:txBody>
          <a:bodyPr/>
          <a:lstStyle/>
          <a:p>
            <a:pPr eaLnBrk="1" hangingPunct="1"/>
            <a:r>
              <a:rPr lang="en-US" sz="2400" dirty="0" smtClean="0"/>
              <a:t>The support for an argument often follows words such as “because,” “since,”  “given that…”</a:t>
            </a:r>
            <a:br>
              <a:rPr lang="en-US" sz="2400" dirty="0" smtClean="0"/>
            </a:br>
            <a:endParaRPr lang="en-US" sz="2400" dirty="0" smtClean="0"/>
          </a:p>
          <a:p>
            <a:pPr lvl="1" eaLnBrk="1" hangingPunct="1"/>
            <a:r>
              <a:rPr lang="en-US" sz="2000" dirty="0" smtClean="0"/>
              <a:t>example: “Airports should x-ray all luggage </a:t>
            </a:r>
            <a:r>
              <a:rPr lang="en-US" sz="2000" b="1" dirty="0" smtClean="0"/>
              <a:t>because</a:t>
            </a:r>
            <a:r>
              <a:rPr lang="en-US" sz="2000" dirty="0" smtClean="0"/>
              <a:t> a bomb could be placed in a checked baggage.”</a:t>
            </a:r>
            <a:br>
              <a:rPr lang="en-US" sz="2000" dirty="0" smtClean="0"/>
            </a:br>
            <a:endParaRPr lang="en-US" sz="2000" dirty="0" smtClean="0"/>
          </a:p>
          <a:p>
            <a:pPr lvl="1" eaLnBrk="1" hangingPunct="1"/>
            <a:r>
              <a:rPr lang="en-US" sz="2000" dirty="0" smtClean="0"/>
              <a:t>example: “I expect to do well on the test, </a:t>
            </a:r>
            <a:r>
              <a:rPr lang="en-US" sz="2000" b="1" dirty="0" smtClean="0"/>
              <a:t>since</a:t>
            </a:r>
            <a:r>
              <a:rPr lang="en-US" sz="2000" dirty="0" smtClean="0"/>
              <a:t> I studied all night for it.”</a:t>
            </a:r>
          </a:p>
        </p:txBody>
      </p:sp>
      <p:sp>
        <p:nvSpPr>
          <p:cNvPr id="25602" name="Rectangle 2"/>
          <p:cNvSpPr>
            <a:spLocks noGrp="1" noChangeArrowheads="1"/>
          </p:cNvSpPr>
          <p:nvPr>
            <p:ph type="title"/>
          </p:nvPr>
        </p:nvSpPr>
        <p:spPr>
          <a:xfrm>
            <a:off x="990600" y="0"/>
            <a:ext cx="7772400" cy="1143000"/>
          </a:xfrm>
        </p:spPr>
        <p:txBody>
          <a:bodyPr/>
          <a:lstStyle/>
          <a:p>
            <a:pPr eaLnBrk="1" fontAlgn="auto" hangingPunct="1">
              <a:spcAft>
                <a:spcPts val="0"/>
              </a:spcAft>
              <a:defRPr/>
            </a:pPr>
            <a:r>
              <a:rPr lang="en-US" sz="3200" dirty="0" smtClean="0"/>
              <a:t>Clue words for identifying the support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381000" y="1600200"/>
            <a:ext cx="8077200" cy="4572000"/>
          </a:xfrm>
        </p:spPr>
        <p:txBody>
          <a:bodyPr/>
          <a:lstStyle/>
          <a:p>
            <a:pPr eaLnBrk="1" hangingPunct="1">
              <a:lnSpc>
                <a:spcPct val="80000"/>
              </a:lnSpc>
            </a:pPr>
            <a:r>
              <a:rPr lang="en-US" sz="2400" dirty="0" smtClean="0"/>
              <a:t>The warrant is the </a:t>
            </a:r>
            <a:r>
              <a:rPr lang="en-US" sz="2400" b="1" dirty="0" smtClean="0"/>
              <a:t>inferential leap</a:t>
            </a:r>
            <a:r>
              <a:rPr lang="en-US" sz="2400" dirty="0" smtClean="0"/>
              <a:t> that connects the claim with the grounds.  </a:t>
            </a:r>
            <a:br>
              <a:rPr lang="en-US" sz="2400" dirty="0" smtClean="0"/>
            </a:br>
            <a:endParaRPr lang="en-US" sz="2400" dirty="0" smtClean="0"/>
          </a:p>
          <a:p>
            <a:pPr eaLnBrk="1" hangingPunct="1">
              <a:lnSpc>
                <a:spcPct val="80000"/>
              </a:lnSpc>
            </a:pPr>
            <a:r>
              <a:rPr lang="en-US" sz="2400" dirty="0" smtClean="0"/>
              <a:t>The warrant is typically </a:t>
            </a:r>
            <a:r>
              <a:rPr lang="en-US" sz="2400" b="1" dirty="0" smtClean="0"/>
              <a:t>implicit </a:t>
            </a:r>
            <a:r>
              <a:rPr lang="en-US" sz="2400" dirty="0" smtClean="0"/>
              <a:t>(unstated) and requires the listener to recognize the connection between the claim and grounds</a:t>
            </a:r>
            <a:br>
              <a:rPr lang="en-US" sz="2400" dirty="0" smtClean="0"/>
            </a:br>
            <a:endParaRPr lang="en-US" sz="2400" dirty="0" smtClean="0"/>
          </a:p>
          <a:p>
            <a:pPr eaLnBrk="1" hangingPunct="1">
              <a:lnSpc>
                <a:spcPct val="80000"/>
              </a:lnSpc>
            </a:pPr>
            <a:r>
              <a:rPr lang="en-US" sz="2400" dirty="0" smtClean="0"/>
              <a:t>The implicit nature of warrants means the “meaning” of an argument is as much a part of the receiver as it is a part of the message.</a:t>
            </a:r>
            <a:br>
              <a:rPr lang="en-US" sz="2400" dirty="0" smtClean="0"/>
            </a:br>
            <a:endParaRPr lang="en-US" sz="2400" dirty="0" smtClean="0"/>
          </a:p>
          <a:p>
            <a:pPr eaLnBrk="1" hangingPunct="1">
              <a:lnSpc>
                <a:spcPct val="80000"/>
              </a:lnSpc>
            </a:pPr>
            <a:r>
              <a:rPr lang="en-US" sz="2400" dirty="0" smtClean="0"/>
              <a:t>Some arguments are “multi-warranted,” e.g., based on more than one inferential leap</a:t>
            </a:r>
          </a:p>
        </p:txBody>
      </p:sp>
      <p:sp>
        <p:nvSpPr>
          <p:cNvPr id="12290" name="Rectangle 2"/>
          <p:cNvSpPr>
            <a:spLocks noGrp="1" noChangeArrowheads="1"/>
          </p:cNvSpPr>
          <p:nvPr>
            <p:ph type="title"/>
          </p:nvPr>
        </p:nvSpPr>
        <p:spPr/>
        <p:txBody>
          <a:bodyPr/>
          <a:lstStyle/>
          <a:p>
            <a:pPr eaLnBrk="1" fontAlgn="auto" hangingPunct="1">
              <a:spcAft>
                <a:spcPts val="0"/>
              </a:spcAft>
              <a:defRPr/>
            </a:pPr>
            <a:r>
              <a:rPr lang="en-US" smtClean="0"/>
              <a:t>Warrants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idx="1"/>
          </p:nvPr>
        </p:nvSpPr>
        <p:spPr>
          <a:xfrm>
            <a:off x="609600" y="1524000"/>
            <a:ext cx="8229600" cy="4648200"/>
          </a:xfrm>
        </p:spPr>
        <p:txBody>
          <a:bodyPr/>
          <a:lstStyle/>
          <a:p>
            <a:pPr eaLnBrk="1" hangingPunct="1"/>
            <a:r>
              <a:rPr lang="en-US" sz="2400" dirty="0" smtClean="0"/>
              <a:t>warrants can be based on:</a:t>
            </a:r>
            <a:br>
              <a:rPr lang="en-US" sz="2400" dirty="0" smtClean="0"/>
            </a:br>
            <a:endParaRPr lang="en-US" sz="2400" dirty="0" smtClean="0"/>
          </a:p>
          <a:p>
            <a:pPr eaLnBrk="1" hangingPunct="1">
              <a:lnSpc>
                <a:spcPct val="110000"/>
              </a:lnSpc>
            </a:pPr>
            <a:r>
              <a:rPr lang="en-US" sz="2400" b="1" dirty="0" smtClean="0"/>
              <a:t>ethos:</a:t>
            </a:r>
            <a:r>
              <a:rPr lang="en-US" sz="2400" dirty="0" smtClean="0"/>
              <a:t> source credibility, authority</a:t>
            </a:r>
          </a:p>
          <a:p>
            <a:pPr eaLnBrk="1" hangingPunct="1">
              <a:lnSpc>
                <a:spcPct val="110000"/>
              </a:lnSpc>
            </a:pPr>
            <a:r>
              <a:rPr lang="en-US" sz="2400" b="1" dirty="0" smtClean="0"/>
              <a:t>logos:</a:t>
            </a:r>
            <a:r>
              <a:rPr lang="en-US" sz="2400" dirty="0" smtClean="0"/>
              <a:t> reason-giving, induction, deduction</a:t>
            </a:r>
          </a:p>
          <a:p>
            <a:pPr eaLnBrk="1" hangingPunct="1">
              <a:lnSpc>
                <a:spcPct val="110000"/>
              </a:lnSpc>
            </a:pPr>
            <a:r>
              <a:rPr lang="en-US" sz="2400" b="1" dirty="0" smtClean="0"/>
              <a:t>pathos:</a:t>
            </a:r>
            <a:r>
              <a:rPr lang="en-US" sz="2400" dirty="0" smtClean="0"/>
              <a:t> emotional or motivational appeals</a:t>
            </a:r>
          </a:p>
          <a:p>
            <a:pPr eaLnBrk="1" hangingPunct="1">
              <a:lnSpc>
                <a:spcPct val="110000"/>
              </a:lnSpc>
            </a:pPr>
            <a:r>
              <a:rPr lang="en-US" sz="2400" b="1" dirty="0" smtClean="0"/>
              <a:t>value premises:</a:t>
            </a:r>
            <a:r>
              <a:rPr lang="en-US" sz="2400" dirty="0" smtClean="0"/>
              <a:t> values shared by, or presumed to be shared by, the receiver(s)</a:t>
            </a:r>
          </a:p>
          <a:p>
            <a:pPr eaLnBrk="1" hangingPunct="1"/>
            <a:endParaRPr lang="en-US" sz="2400" dirty="0" smtClean="0"/>
          </a:p>
          <a:p>
            <a:pPr eaLnBrk="1" hangingPunct="1"/>
            <a:r>
              <a:rPr lang="en-US" sz="2400" dirty="0" smtClean="0"/>
              <a:t>note: these categories aren't mutually exclusive, there is considerable overlap among the three</a:t>
            </a:r>
            <a:endParaRPr lang="en-US" dirty="0" smtClean="0"/>
          </a:p>
        </p:txBody>
      </p:sp>
      <p:sp>
        <p:nvSpPr>
          <p:cNvPr id="31747" name="Rectangle 3"/>
          <p:cNvSpPr>
            <a:spLocks noGrp="1" noChangeArrowheads="1"/>
          </p:cNvSpPr>
          <p:nvPr>
            <p:ph type="title"/>
          </p:nvPr>
        </p:nvSpPr>
        <p:spPr/>
        <p:txBody>
          <a:bodyPr/>
          <a:lstStyle/>
          <a:p>
            <a:pPr eaLnBrk="1" fontAlgn="auto" hangingPunct="1">
              <a:spcAft>
                <a:spcPts val="0"/>
              </a:spcAft>
              <a:defRPr/>
            </a:pPr>
            <a:r>
              <a:rPr lang="en-US" smtClean="0"/>
              <a:t>Still more about warrants...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1000"/>
                                        <p:tgtEl>
                                          <p:spTgt spid="31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6">
                                            <p:txEl>
                                              <p:pRg st="0" end="0"/>
                                            </p:txEl>
                                          </p:spTgt>
                                        </p:tgtEl>
                                        <p:attrNameLst>
                                          <p:attrName>style.visibility</p:attrName>
                                        </p:attrNameLst>
                                      </p:cBhvr>
                                      <p:to>
                                        <p:strVal val="visible"/>
                                      </p:to>
                                    </p:set>
                                    <p:animEffect transition="in" filter="fade">
                                      <p:cBhvr>
                                        <p:cTn id="12" dur="1000"/>
                                        <p:tgtEl>
                                          <p:spTgt spid="3174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6">
                                            <p:txEl>
                                              <p:pRg st="1" end="1"/>
                                            </p:txEl>
                                          </p:spTgt>
                                        </p:tgtEl>
                                        <p:attrNameLst>
                                          <p:attrName>style.visibility</p:attrName>
                                        </p:attrNameLst>
                                      </p:cBhvr>
                                      <p:to>
                                        <p:strVal val="visible"/>
                                      </p:to>
                                    </p:set>
                                    <p:animEffect transition="in" filter="fade">
                                      <p:cBhvr>
                                        <p:cTn id="17" dur="1000"/>
                                        <p:tgtEl>
                                          <p:spTgt spid="3174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46">
                                            <p:txEl>
                                              <p:pRg st="2" end="2"/>
                                            </p:txEl>
                                          </p:spTgt>
                                        </p:tgtEl>
                                        <p:attrNameLst>
                                          <p:attrName>style.visibility</p:attrName>
                                        </p:attrNameLst>
                                      </p:cBhvr>
                                      <p:to>
                                        <p:strVal val="visible"/>
                                      </p:to>
                                    </p:set>
                                    <p:animEffect transition="in" filter="fade">
                                      <p:cBhvr>
                                        <p:cTn id="22" dur="1000"/>
                                        <p:tgtEl>
                                          <p:spTgt spid="3174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746">
                                            <p:txEl>
                                              <p:pRg st="3" end="3"/>
                                            </p:txEl>
                                          </p:spTgt>
                                        </p:tgtEl>
                                        <p:attrNameLst>
                                          <p:attrName>style.visibility</p:attrName>
                                        </p:attrNameLst>
                                      </p:cBhvr>
                                      <p:to>
                                        <p:strVal val="visible"/>
                                      </p:to>
                                    </p:set>
                                    <p:animEffect transition="in" filter="fade">
                                      <p:cBhvr>
                                        <p:cTn id="27" dur="1000"/>
                                        <p:tgtEl>
                                          <p:spTgt spid="3174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746">
                                            <p:txEl>
                                              <p:pRg st="4" end="4"/>
                                            </p:txEl>
                                          </p:spTgt>
                                        </p:tgtEl>
                                        <p:attrNameLst>
                                          <p:attrName>style.visibility</p:attrName>
                                        </p:attrNameLst>
                                      </p:cBhvr>
                                      <p:to>
                                        <p:strVal val="visible"/>
                                      </p:to>
                                    </p:set>
                                    <p:animEffect transition="in" filter="fade">
                                      <p:cBhvr>
                                        <p:cTn id="32" dur="1000"/>
                                        <p:tgtEl>
                                          <p:spTgt spid="3174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746">
                                            <p:txEl>
                                              <p:pRg st="6" end="6"/>
                                            </p:txEl>
                                          </p:spTgt>
                                        </p:tgtEl>
                                        <p:attrNameLst>
                                          <p:attrName>style.visibility</p:attrName>
                                        </p:attrNameLst>
                                      </p:cBhvr>
                                      <p:to>
                                        <p:strVal val="visible"/>
                                      </p:to>
                                    </p:set>
                                    <p:animEffect transition="in" filter="fade">
                                      <p:cBhvr>
                                        <p:cTn id="37" dur="1000"/>
                                        <p:tgtEl>
                                          <p:spTgt spid="317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04800" y="1447800"/>
            <a:ext cx="8734425" cy="4648200"/>
          </a:xfrm>
        </p:spPr>
        <p:txBody>
          <a:bodyPr/>
          <a:lstStyle/>
          <a:p>
            <a:pPr eaLnBrk="1" hangingPunct="1"/>
            <a:r>
              <a:rPr lang="en-US" sz="2400" dirty="0" smtClean="0"/>
              <a:t>The warrant performs a "linking" function by establishing a mental connection between the grounds and the claim</a:t>
            </a:r>
          </a:p>
          <a:p>
            <a:pPr lvl="1" eaLnBrk="1" hangingPunct="1">
              <a:lnSpc>
                <a:spcPct val="110000"/>
              </a:lnSpc>
            </a:pPr>
            <a:r>
              <a:rPr lang="en-US" sz="2000" dirty="0" smtClean="0"/>
              <a:t>example: “Muffin is running a temperature.  I’ll bet she has an infection.” </a:t>
            </a:r>
          </a:p>
          <a:p>
            <a:pPr marL="365760" lvl="1" indent="0" eaLnBrk="1" hangingPunct="1">
              <a:lnSpc>
                <a:spcPct val="110000"/>
              </a:lnSpc>
              <a:buNone/>
            </a:pPr>
            <a:endParaRPr lang="en-US" sz="2000" dirty="0" smtClean="0"/>
          </a:p>
          <a:p>
            <a:pPr marL="365760" lvl="1" indent="0" eaLnBrk="1" hangingPunct="1">
              <a:lnSpc>
                <a:spcPct val="110000"/>
              </a:lnSpc>
              <a:buNone/>
            </a:pPr>
            <a:endParaRPr lang="en-US" sz="2000" dirty="0"/>
          </a:p>
          <a:p>
            <a:pPr marL="365760" lvl="1" indent="0" eaLnBrk="1" hangingPunct="1">
              <a:lnSpc>
                <a:spcPct val="110000"/>
              </a:lnSpc>
              <a:buNone/>
            </a:pPr>
            <a:endParaRPr lang="en-US" sz="2000" dirty="0" smtClean="0"/>
          </a:p>
          <a:p>
            <a:pPr lvl="1" eaLnBrk="1" hangingPunct="1">
              <a:lnSpc>
                <a:spcPct val="110000"/>
              </a:lnSpc>
            </a:pPr>
            <a:r>
              <a:rPr lang="en-US" sz="2000" dirty="0" smtClean="0"/>
              <a:t>example: "That dog is probably friendly.  It is a Golden Retriever.”</a:t>
            </a:r>
            <a:endParaRPr lang="en-US" dirty="0" smtClean="0"/>
          </a:p>
        </p:txBody>
      </p:sp>
      <p:sp>
        <p:nvSpPr>
          <p:cNvPr id="13314" name="Rectangle 2"/>
          <p:cNvSpPr>
            <a:spLocks noGrp="1" noChangeArrowheads="1"/>
          </p:cNvSpPr>
          <p:nvPr>
            <p:ph type="title"/>
          </p:nvPr>
        </p:nvSpPr>
        <p:spPr/>
        <p:txBody>
          <a:bodyPr/>
          <a:lstStyle/>
          <a:p>
            <a:pPr eaLnBrk="1" fontAlgn="auto" hangingPunct="1">
              <a:spcAft>
                <a:spcPts val="0"/>
              </a:spcAft>
              <a:defRPr/>
            </a:pPr>
            <a:r>
              <a:rPr lang="en-US" smtClean="0"/>
              <a:t>More about warrants...</a:t>
            </a:r>
          </a:p>
        </p:txBody>
      </p:sp>
      <p:sp>
        <p:nvSpPr>
          <p:cNvPr id="13316" name="Text Box 4"/>
          <p:cNvSpPr txBox="1">
            <a:spLocks noChangeArrowheads="1"/>
          </p:cNvSpPr>
          <p:nvPr/>
        </p:nvSpPr>
        <p:spPr bwMode="auto">
          <a:xfrm>
            <a:off x="304800" y="2873816"/>
            <a:ext cx="8229600" cy="430213"/>
          </a:xfrm>
          <a:prstGeom prst="rect">
            <a:avLst/>
          </a:prstGeom>
          <a:noFill/>
          <a:ln w="9525">
            <a:noFill/>
            <a:miter lim="800000"/>
            <a:headEnd/>
            <a:tailEnd/>
          </a:ln>
          <a:effectLst/>
        </p:spPr>
        <p:txBody>
          <a:bodyPr>
            <a:spAutoFit/>
          </a:bodyPr>
          <a:lstStyle/>
          <a:p>
            <a:pPr lvl="1">
              <a:lnSpc>
                <a:spcPct val="110000"/>
              </a:lnSpc>
              <a:defRPr/>
            </a:pPr>
            <a:r>
              <a:rPr lang="en-US" sz="2000" dirty="0">
                <a:solidFill>
                  <a:srgbClr val="5536C8"/>
                </a:solidFill>
                <a:effectLst>
                  <a:outerShdw blurRad="38100" dist="38100" dir="2700000" algn="tl">
                    <a:srgbClr val="000000"/>
                  </a:outerShdw>
                </a:effectLst>
                <a:latin typeface="Tahoma" pitchFamily="34" charset="0"/>
              </a:rPr>
              <a:t>(warrant: sign reasoning; a fever is a reliable sign of an infection)</a:t>
            </a:r>
            <a:endParaRPr lang="en-US" dirty="0"/>
          </a:p>
        </p:txBody>
      </p:sp>
      <p:sp>
        <p:nvSpPr>
          <p:cNvPr id="13317" name="Text Box 5"/>
          <p:cNvSpPr txBox="1">
            <a:spLocks noChangeArrowheads="1"/>
          </p:cNvSpPr>
          <p:nvPr/>
        </p:nvSpPr>
        <p:spPr bwMode="auto">
          <a:xfrm>
            <a:off x="609600" y="4724400"/>
            <a:ext cx="7924800" cy="400050"/>
          </a:xfrm>
          <a:prstGeom prst="rect">
            <a:avLst/>
          </a:prstGeom>
          <a:noFill/>
          <a:ln w="9525">
            <a:noFill/>
            <a:miter lim="800000"/>
            <a:headEnd/>
            <a:tailEnd/>
          </a:ln>
          <a:effectLst/>
        </p:spPr>
        <p:txBody>
          <a:bodyPr>
            <a:spAutoFit/>
          </a:bodyPr>
          <a:lstStyle/>
          <a:p>
            <a:pPr>
              <a:spcBef>
                <a:spcPct val="50000"/>
              </a:spcBef>
              <a:defRPr/>
            </a:pPr>
            <a:r>
              <a:rPr lang="en-US" sz="2000" dirty="0">
                <a:solidFill>
                  <a:srgbClr val="5536C8"/>
                </a:solidFill>
                <a:effectLst>
                  <a:outerShdw blurRad="38100" dist="38100" dir="2700000" algn="tl">
                    <a:srgbClr val="000000"/>
                  </a:outerShdw>
                </a:effectLst>
                <a:latin typeface="Tahoma" pitchFamily="34" charset="0"/>
              </a:rPr>
              <a:t>(warrant: generalization; most or all Golden Retrievers are friendly)</a:t>
            </a:r>
            <a:endParaRPr lang="en-US" sz="1800" dirty="0">
              <a:solidFill>
                <a:srgbClr val="765DD3"/>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1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fade">
                                      <p:cBhvr>
                                        <p:cTn id="12" dur="1000"/>
                                        <p:tgtEl>
                                          <p:spTgt spid="1331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fade">
                                      <p:cBhvr>
                                        <p:cTn id="15" dur="1000"/>
                                        <p:tgtEl>
                                          <p:spTgt spid="1331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315">
                                            <p:txEl>
                                              <p:pRg st="5" end="5"/>
                                            </p:txEl>
                                          </p:spTgt>
                                        </p:tgtEl>
                                        <p:attrNameLst>
                                          <p:attrName>style.visibility</p:attrName>
                                        </p:attrNameLst>
                                      </p:cBhvr>
                                      <p:to>
                                        <p:strVal val="visible"/>
                                      </p:to>
                                    </p:set>
                                    <p:animEffect transition="in" filter="fade">
                                      <p:cBhvr>
                                        <p:cTn id="18" dur="1000"/>
                                        <p:tgtEl>
                                          <p:spTgt spid="13315">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5" fill="hold" grpId="0" nodeType="clickEffect">
                                  <p:stCondLst>
                                    <p:cond delay="0"/>
                                  </p:stCondLst>
                                  <p:childTnLst>
                                    <p:set>
                                      <p:cBhvr>
                                        <p:cTn id="22" dur="1" fill="hold">
                                          <p:stCondLst>
                                            <p:cond delay="0"/>
                                          </p:stCondLst>
                                        </p:cTn>
                                        <p:tgtEl>
                                          <p:spTgt spid="13316"/>
                                        </p:tgtEl>
                                        <p:attrNameLst>
                                          <p:attrName>style.visibility</p:attrName>
                                        </p:attrNameLst>
                                      </p:cBhvr>
                                      <p:to>
                                        <p:strVal val="visible"/>
                                      </p:to>
                                    </p:set>
                                    <p:animEffect transition="in" filter="blinds(vertical)">
                                      <p:cBhvr>
                                        <p:cTn id="23" dur="1000"/>
                                        <p:tgtEl>
                                          <p:spTgt spid="1331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5" fill="hold" grpId="0" nodeType="clickEffect">
                                  <p:stCondLst>
                                    <p:cond delay="0"/>
                                  </p:stCondLst>
                                  <p:childTnLst>
                                    <p:set>
                                      <p:cBhvr>
                                        <p:cTn id="27" dur="1" fill="hold">
                                          <p:stCondLst>
                                            <p:cond delay="0"/>
                                          </p:stCondLst>
                                        </p:cTn>
                                        <p:tgtEl>
                                          <p:spTgt spid="13317"/>
                                        </p:tgtEl>
                                        <p:attrNameLst>
                                          <p:attrName>style.visibility</p:attrName>
                                        </p:attrNameLst>
                                      </p:cBhvr>
                                      <p:to>
                                        <p:strVal val="visible"/>
                                      </p:to>
                                    </p:set>
                                    <p:animEffect transition="in" filter="blinds(vertical)">
                                      <p:cBhvr>
                                        <p:cTn id="28"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autoUpdateAnimBg="0"/>
      <p:bldP spid="13317"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9" name="Rectangle 9"/>
          <p:cNvSpPr>
            <a:spLocks noGrp="1" noChangeArrowheads="1"/>
          </p:cNvSpPr>
          <p:nvPr>
            <p:ph type="title"/>
          </p:nvPr>
        </p:nvSpPr>
        <p:spPr/>
        <p:txBody>
          <a:bodyPr>
            <a:normAutofit fontScale="90000"/>
          </a:bodyPr>
          <a:lstStyle/>
          <a:p>
            <a:pPr eaLnBrk="1" fontAlgn="auto" hangingPunct="1">
              <a:spcAft>
                <a:spcPts val="0"/>
              </a:spcAft>
              <a:defRPr/>
            </a:pPr>
            <a:r>
              <a:rPr lang="en-US" sz="4000" smtClean="0"/>
              <a:t>the first triad</a:t>
            </a:r>
            <a:br>
              <a:rPr lang="en-US" sz="4000" smtClean="0"/>
            </a:br>
            <a:r>
              <a:rPr lang="en-US" sz="4000" smtClean="0"/>
              <a:t>sample argument 1</a:t>
            </a:r>
            <a:endParaRPr lang="en-US" smtClean="0"/>
          </a:p>
        </p:txBody>
      </p:sp>
      <p:sp>
        <p:nvSpPr>
          <p:cNvPr id="30728" name="AutoShape 8" descr="Purple mesh"/>
          <p:cNvSpPr>
            <a:spLocks noChangeArrowheads="1"/>
          </p:cNvSpPr>
          <p:nvPr/>
        </p:nvSpPr>
        <p:spPr bwMode="auto">
          <a:xfrm flipV="1">
            <a:off x="4038600" y="3352800"/>
            <a:ext cx="2667000" cy="1524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blipFill dpi="0" rotWithShape="0">
            <a:blip r:embed="rId3" cstate="print"/>
            <a:srcRect/>
            <a:tile tx="0" ty="0" sx="100000" sy="100000" flip="none" algn="tl"/>
          </a:blipFill>
          <a:ln w="9525">
            <a:round/>
            <a:headEnd/>
            <a:tailEnd/>
          </a:ln>
          <a:scene3d>
            <a:camera prst="legacyPerspectiveTopRight"/>
            <a:lightRig rig="legacyFlat4" dir="b"/>
          </a:scene3d>
          <a:sp3d extrusionH="430200" prstMaterial="legacyMatte">
            <a:bevelT w="13500" h="13500" prst="angle"/>
            <a:bevelB w="13500" h="13500" prst="angle"/>
            <a:extrusionClr>
              <a:srgbClr val="9900CC"/>
            </a:extrusionClr>
          </a:sp3d>
        </p:spPr>
        <p:txBody>
          <a:bodyPr wrap="none" anchor="ctr">
            <a:flatTx/>
          </a:bodyPr>
          <a:lstStyle/>
          <a:p>
            <a:endParaRPr lang="en-US"/>
          </a:p>
        </p:txBody>
      </p:sp>
      <p:sp>
        <p:nvSpPr>
          <p:cNvPr id="30727" name="Text Box 7"/>
          <p:cNvSpPr txBox="1">
            <a:spLocks noChangeArrowheads="1"/>
          </p:cNvSpPr>
          <p:nvPr/>
        </p:nvSpPr>
        <p:spPr bwMode="auto">
          <a:xfrm>
            <a:off x="3048000" y="3505200"/>
            <a:ext cx="1003300" cy="457200"/>
          </a:xfrm>
          <a:prstGeom prst="rect">
            <a:avLst/>
          </a:prstGeom>
          <a:noFill/>
          <a:ln w="9525">
            <a:noFill/>
            <a:miter lim="800000"/>
            <a:headEnd/>
            <a:tailEnd/>
          </a:ln>
        </p:spPr>
        <p:txBody>
          <a:bodyPr>
            <a:spAutoFit/>
          </a:bodyPr>
          <a:lstStyle/>
          <a:p>
            <a:r>
              <a:rPr lang="en-US"/>
              <a:t>Claim</a:t>
            </a:r>
          </a:p>
        </p:txBody>
      </p:sp>
      <p:sp>
        <p:nvSpPr>
          <p:cNvPr id="30726" name="Text Box 6"/>
          <p:cNvSpPr txBox="1">
            <a:spLocks noChangeArrowheads="1"/>
          </p:cNvSpPr>
          <p:nvPr/>
        </p:nvSpPr>
        <p:spPr bwMode="auto">
          <a:xfrm>
            <a:off x="6842125" y="3503613"/>
            <a:ext cx="1235075" cy="457200"/>
          </a:xfrm>
          <a:prstGeom prst="rect">
            <a:avLst/>
          </a:prstGeom>
          <a:noFill/>
          <a:ln w="9525">
            <a:noFill/>
            <a:miter lim="800000"/>
            <a:headEnd/>
            <a:tailEnd/>
          </a:ln>
        </p:spPr>
        <p:txBody>
          <a:bodyPr wrap="none">
            <a:spAutoFit/>
          </a:bodyPr>
          <a:lstStyle/>
          <a:p>
            <a:r>
              <a:rPr lang="en-US"/>
              <a:t>Grounds</a:t>
            </a:r>
          </a:p>
        </p:txBody>
      </p:sp>
      <p:sp>
        <p:nvSpPr>
          <p:cNvPr id="30725" name="Text Box 5"/>
          <p:cNvSpPr txBox="1">
            <a:spLocks noChangeArrowheads="1"/>
          </p:cNvSpPr>
          <p:nvPr/>
        </p:nvSpPr>
        <p:spPr bwMode="auto">
          <a:xfrm>
            <a:off x="4800600" y="4800600"/>
            <a:ext cx="1181100" cy="457200"/>
          </a:xfrm>
          <a:prstGeom prst="rect">
            <a:avLst/>
          </a:prstGeom>
          <a:noFill/>
          <a:ln w="9525">
            <a:noFill/>
            <a:miter lim="800000"/>
            <a:headEnd/>
            <a:tailEnd/>
          </a:ln>
        </p:spPr>
        <p:txBody>
          <a:bodyPr wrap="none">
            <a:spAutoFit/>
          </a:bodyPr>
          <a:lstStyle/>
          <a:p>
            <a:r>
              <a:rPr lang="en-US"/>
              <a:t>Warrant</a:t>
            </a:r>
          </a:p>
        </p:txBody>
      </p:sp>
      <p:sp>
        <p:nvSpPr>
          <p:cNvPr id="30724" name="Text Box 4"/>
          <p:cNvSpPr txBox="1">
            <a:spLocks noChangeArrowheads="1"/>
          </p:cNvSpPr>
          <p:nvPr/>
        </p:nvSpPr>
        <p:spPr bwMode="auto">
          <a:xfrm>
            <a:off x="1905000" y="2819400"/>
            <a:ext cx="2667000" cy="1016000"/>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rPr>
              <a:t>The Lakers are likely to win the ballgame tonight</a:t>
            </a:r>
            <a:endParaRPr lang="en-US" dirty="0"/>
          </a:p>
        </p:txBody>
      </p:sp>
      <p:sp>
        <p:nvSpPr>
          <p:cNvPr id="30723" name="Text Box 3"/>
          <p:cNvSpPr txBox="1">
            <a:spLocks noChangeArrowheads="1"/>
          </p:cNvSpPr>
          <p:nvPr/>
        </p:nvSpPr>
        <p:spPr bwMode="auto">
          <a:xfrm>
            <a:off x="6858000" y="2879725"/>
            <a:ext cx="2286000" cy="7016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rPr>
              <a:t>They are playing</a:t>
            </a:r>
          </a:p>
          <a:p>
            <a:pPr>
              <a:defRPr/>
            </a:pPr>
            <a:r>
              <a:rPr lang="en-US" sz="2000">
                <a:solidFill>
                  <a:srgbClr val="5536C8"/>
                </a:solidFill>
                <a:effectLst>
                  <a:outerShdw blurRad="38100" dist="38100" dir="2700000" algn="tl">
                    <a:srgbClr val="000000"/>
                  </a:outerShdw>
                </a:effectLst>
              </a:rPr>
              <a:t>at home</a:t>
            </a:r>
            <a:endParaRPr lang="en-US"/>
          </a:p>
        </p:txBody>
      </p:sp>
      <p:sp>
        <p:nvSpPr>
          <p:cNvPr id="30722" name="Text Box 2"/>
          <p:cNvSpPr txBox="1">
            <a:spLocks noChangeArrowheads="1"/>
          </p:cNvSpPr>
          <p:nvPr/>
        </p:nvSpPr>
        <p:spPr bwMode="auto">
          <a:xfrm>
            <a:off x="4175125" y="5165725"/>
            <a:ext cx="2987675" cy="1006475"/>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rPr>
              <a:t>(unstated) Generalization: The home team enjoys an advantage in basketball</a:t>
            </a:r>
            <a:endParaRPr lang="en-US"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30729"/>
                                        </p:tgtEl>
                                        <p:attrNameLst>
                                          <p:attrName>style.visibility</p:attrName>
                                        </p:attrNameLst>
                                      </p:cBhvr>
                                      <p:to>
                                        <p:strVal val="visible"/>
                                      </p:to>
                                    </p:set>
                                    <p:anim calcmode="lin" valueType="num">
                                      <p:cBhvr additive="base">
                                        <p:cTn id="7" dur="500" fill="hold"/>
                                        <p:tgtEl>
                                          <p:spTgt spid="30729"/>
                                        </p:tgtEl>
                                        <p:attrNameLst>
                                          <p:attrName>ppt_x</p:attrName>
                                        </p:attrNameLst>
                                      </p:cBhvr>
                                      <p:tavLst>
                                        <p:tav tm="0">
                                          <p:val>
                                            <p:strVal val="#ppt_x"/>
                                          </p:val>
                                        </p:tav>
                                        <p:tav tm="100000">
                                          <p:val>
                                            <p:strVal val="#ppt_x"/>
                                          </p:val>
                                        </p:tav>
                                      </p:tavLst>
                                    </p:anim>
                                    <p:anim calcmode="lin" valueType="num">
                                      <p:cBhvr additive="base">
                                        <p:cTn id="8" dur="500" fill="hold"/>
                                        <p:tgtEl>
                                          <p:spTgt spid="3072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16" presetClass="entr" presetSubtype="37" fill="hold" grpId="0" nodeType="afterEffect">
                                  <p:stCondLst>
                                    <p:cond delay="1000"/>
                                  </p:stCondLst>
                                  <p:childTnLst>
                                    <p:set>
                                      <p:cBhvr>
                                        <p:cTn id="11" dur="1" fill="hold">
                                          <p:stCondLst>
                                            <p:cond delay="0"/>
                                          </p:stCondLst>
                                        </p:cTn>
                                        <p:tgtEl>
                                          <p:spTgt spid="30728"/>
                                        </p:tgtEl>
                                        <p:attrNameLst>
                                          <p:attrName>style.visibility</p:attrName>
                                        </p:attrNameLst>
                                      </p:cBhvr>
                                      <p:to>
                                        <p:strVal val="visible"/>
                                      </p:to>
                                    </p:set>
                                    <p:animEffect transition="in" filter="barn(outVertical)">
                                      <p:cBhvr>
                                        <p:cTn id="12" dur="500"/>
                                        <p:tgtEl>
                                          <p:spTgt spid="30728"/>
                                        </p:tgtEl>
                                      </p:cBhvr>
                                    </p:animEffec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499"/>
                                          </p:stCondLst>
                                        </p:cTn>
                                        <p:tgtEl>
                                          <p:spTgt spid="30727"/>
                                        </p:tgtEl>
                                        <p:attrNameLst>
                                          <p:attrName>style.visibility</p:attrName>
                                        </p:attrNameLst>
                                      </p:cBhvr>
                                      <p:to>
                                        <p:strVal val="visible"/>
                                      </p:to>
                                    </p:set>
                                  </p:childTnLst>
                                </p:cTn>
                              </p:par>
                            </p:childTnLst>
                          </p:cTn>
                        </p:par>
                        <p:par>
                          <p:cTn id="16" fill="hold" nodeType="afterGroup">
                            <p:stCondLst>
                              <p:cond delay="3500"/>
                            </p:stCondLst>
                            <p:childTnLst>
                              <p:par>
                                <p:cTn id="17" presetID="1" presetClass="entr" presetSubtype="0" fill="hold" grpId="0" nodeType="afterEffect">
                                  <p:stCondLst>
                                    <p:cond delay="0"/>
                                  </p:stCondLst>
                                  <p:childTnLst>
                                    <p:set>
                                      <p:cBhvr>
                                        <p:cTn id="18" dur="1" fill="hold">
                                          <p:stCondLst>
                                            <p:cond delay="499"/>
                                          </p:stCondLst>
                                        </p:cTn>
                                        <p:tgtEl>
                                          <p:spTgt spid="30726"/>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0"/>
                                  </p:stCondLst>
                                  <p:childTnLst>
                                    <p:set>
                                      <p:cBhvr>
                                        <p:cTn id="21" dur="1" fill="hold">
                                          <p:stCondLst>
                                            <p:cond delay="499"/>
                                          </p:stCondLst>
                                        </p:cTn>
                                        <p:tgtEl>
                                          <p:spTgt spid="30725"/>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6" fill="hold" grpId="0" nodeType="clickEffect">
                                  <p:stCondLst>
                                    <p:cond delay="0"/>
                                  </p:stCondLst>
                                  <p:childTnLst>
                                    <p:set>
                                      <p:cBhvr>
                                        <p:cTn id="25" dur="1" fill="hold">
                                          <p:stCondLst>
                                            <p:cond delay="0"/>
                                          </p:stCondLst>
                                        </p:cTn>
                                        <p:tgtEl>
                                          <p:spTgt spid="30724"/>
                                        </p:tgtEl>
                                        <p:attrNameLst>
                                          <p:attrName>style.visibility</p:attrName>
                                        </p:attrNameLst>
                                      </p:cBhvr>
                                      <p:to>
                                        <p:strVal val="visible"/>
                                      </p:to>
                                    </p:set>
                                    <p:anim calcmode="lin" valueType="num">
                                      <p:cBhvr additive="base">
                                        <p:cTn id="26" dur="500" fill="hold"/>
                                        <p:tgtEl>
                                          <p:spTgt spid="30724"/>
                                        </p:tgtEl>
                                        <p:attrNameLst>
                                          <p:attrName>ppt_x</p:attrName>
                                        </p:attrNameLst>
                                      </p:cBhvr>
                                      <p:tavLst>
                                        <p:tav tm="0">
                                          <p:val>
                                            <p:strVal val="1+#ppt_w/2"/>
                                          </p:val>
                                        </p:tav>
                                        <p:tav tm="100000">
                                          <p:val>
                                            <p:strVal val="#ppt_x"/>
                                          </p:val>
                                        </p:tav>
                                      </p:tavLst>
                                    </p:anim>
                                    <p:anim calcmode="lin" valueType="num">
                                      <p:cBhvr additive="base">
                                        <p:cTn id="27" dur="500" fill="hold"/>
                                        <p:tgtEl>
                                          <p:spTgt spid="30724"/>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12" fill="hold" grpId="0" nodeType="clickEffect">
                                  <p:stCondLst>
                                    <p:cond delay="0"/>
                                  </p:stCondLst>
                                  <p:childTnLst>
                                    <p:set>
                                      <p:cBhvr>
                                        <p:cTn id="31" dur="1" fill="hold">
                                          <p:stCondLst>
                                            <p:cond delay="0"/>
                                          </p:stCondLst>
                                        </p:cTn>
                                        <p:tgtEl>
                                          <p:spTgt spid="30723"/>
                                        </p:tgtEl>
                                        <p:attrNameLst>
                                          <p:attrName>style.visibility</p:attrName>
                                        </p:attrNameLst>
                                      </p:cBhvr>
                                      <p:to>
                                        <p:strVal val="visible"/>
                                      </p:to>
                                    </p:set>
                                    <p:anim calcmode="lin" valueType="num">
                                      <p:cBhvr additive="base">
                                        <p:cTn id="32" dur="500" fill="hold"/>
                                        <p:tgtEl>
                                          <p:spTgt spid="30723"/>
                                        </p:tgtEl>
                                        <p:attrNameLst>
                                          <p:attrName>ppt_x</p:attrName>
                                        </p:attrNameLst>
                                      </p:cBhvr>
                                      <p:tavLst>
                                        <p:tav tm="0">
                                          <p:val>
                                            <p:strVal val="0-#ppt_w/2"/>
                                          </p:val>
                                        </p:tav>
                                        <p:tav tm="100000">
                                          <p:val>
                                            <p:strVal val="#ppt_x"/>
                                          </p:val>
                                        </p:tav>
                                      </p:tavLst>
                                    </p:anim>
                                    <p:anim calcmode="lin" valueType="num">
                                      <p:cBhvr additive="base">
                                        <p:cTn id="33" dur="500" fill="hold"/>
                                        <p:tgtEl>
                                          <p:spTgt spid="30723"/>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30722"/>
                                        </p:tgtEl>
                                        <p:attrNameLst>
                                          <p:attrName>style.visibility</p:attrName>
                                        </p:attrNameLst>
                                      </p:cBhvr>
                                      <p:to>
                                        <p:strVal val="visible"/>
                                      </p:to>
                                    </p:set>
                                    <p:anim calcmode="lin" valueType="num">
                                      <p:cBhvr additive="base">
                                        <p:cTn id="38" dur="500" fill="hold"/>
                                        <p:tgtEl>
                                          <p:spTgt spid="30722"/>
                                        </p:tgtEl>
                                        <p:attrNameLst>
                                          <p:attrName>ppt_x</p:attrName>
                                        </p:attrNameLst>
                                      </p:cBhvr>
                                      <p:tavLst>
                                        <p:tav tm="0">
                                          <p:val>
                                            <p:strVal val="1+#ppt_w/2"/>
                                          </p:val>
                                        </p:tav>
                                        <p:tav tm="100000">
                                          <p:val>
                                            <p:strVal val="#ppt_x"/>
                                          </p:val>
                                        </p:tav>
                                      </p:tavLst>
                                    </p:anim>
                                    <p:anim calcmode="lin" valueType="num">
                                      <p:cBhvr additive="base">
                                        <p:cTn id="39" dur="500" fill="hold"/>
                                        <p:tgtEl>
                                          <p:spTgt spid="307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animBg="1"/>
      <p:bldP spid="30727" grpId="0" autoUpdateAnimBg="0"/>
      <p:bldP spid="30726" grpId="0" autoUpdateAnimBg="0"/>
      <p:bldP spid="30725" grpId="0" autoUpdateAnimBg="0"/>
      <p:bldP spid="30724" grpId="0" autoUpdateAnimBg="0"/>
      <p:bldP spid="30723" grpId="0" autoUpdateAnimBg="0"/>
      <p:bldP spid="30722"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1" name="Rectangle 9"/>
          <p:cNvSpPr>
            <a:spLocks noGrp="1" noChangeArrowheads="1"/>
          </p:cNvSpPr>
          <p:nvPr>
            <p:ph type="title"/>
          </p:nvPr>
        </p:nvSpPr>
        <p:spPr/>
        <p:txBody>
          <a:bodyPr>
            <a:normAutofit fontScale="90000"/>
          </a:bodyPr>
          <a:lstStyle/>
          <a:p>
            <a:pPr eaLnBrk="1" fontAlgn="auto" hangingPunct="1">
              <a:spcAft>
                <a:spcPts val="0"/>
              </a:spcAft>
              <a:defRPr/>
            </a:pPr>
            <a:r>
              <a:rPr lang="en-US" sz="4000" smtClean="0"/>
              <a:t>the first triad</a:t>
            </a:r>
            <a:br>
              <a:rPr lang="en-US" sz="4000" smtClean="0"/>
            </a:br>
            <a:r>
              <a:rPr lang="en-US" sz="4000" smtClean="0"/>
              <a:t>sample argument 2</a:t>
            </a:r>
          </a:p>
        </p:txBody>
      </p:sp>
      <p:sp>
        <p:nvSpPr>
          <p:cNvPr id="38915" name="AutoShape 8" descr="Purple mesh"/>
          <p:cNvSpPr>
            <a:spLocks noChangeArrowheads="1"/>
          </p:cNvSpPr>
          <p:nvPr/>
        </p:nvSpPr>
        <p:spPr bwMode="auto">
          <a:xfrm flipV="1">
            <a:off x="4038600" y="3352800"/>
            <a:ext cx="2667000" cy="1524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blipFill dpi="0" rotWithShape="0">
            <a:blip r:embed="rId3" cstate="print"/>
            <a:srcRect/>
            <a:tile tx="0" ty="0" sx="100000" sy="100000" flip="none" algn="tl"/>
          </a:blipFill>
          <a:ln w="9525">
            <a:round/>
            <a:headEnd/>
            <a:tailEnd/>
          </a:ln>
          <a:scene3d>
            <a:camera prst="legacyPerspectiveTopRight"/>
            <a:lightRig rig="legacyFlat4" dir="b"/>
          </a:scene3d>
          <a:sp3d extrusionH="430200" prstMaterial="legacyMatte">
            <a:bevelT w="13500" h="13500" prst="angle"/>
            <a:bevelB w="13500" h="13500" prst="angle"/>
            <a:extrusionClr>
              <a:srgbClr val="9900CC"/>
            </a:extrusionClr>
          </a:sp3d>
        </p:spPr>
        <p:txBody>
          <a:bodyPr wrap="none" anchor="ctr">
            <a:flatTx/>
          </a:bodyPr>
          <a:lstStyle/>
          <a:p>
            <a:endParaRPr lang="en-US"/>
          </a:p>
        </p:txBody>
      </p:sp>
      <p:sp>
        <p:nvSpPr>
          <p:cNvPr id="38916" name="Text Box 7"/>
          <p:cNvSpPr txBox="1">
            <a:spLocks noChangeArrowheads="1"/>
          </p:cNvSpPr>
          <p:nvPr/>
        </p:nvSpPr>
        <p:spPr bwMode="auto">
          <a:xfrm>
            <a:off x="2971800" y="3505200"/>
            <a:ext cx="1079500" cy="457200"/>
          </a:xfrm>
          <a:prstGeom prst="rect">
            <a:avLst/>
          </a:prstGeom>
          <a:noFill/>
          <a:ln w="9525">
            <a:noFill/>
            <a:miter lim="800000"/>
            <a:headEnd/>
            <a:tailEnd/>
          </a:ln>
        </p:spPr>
        <p:txBody>
          <a:bodyPr>
            <a:spAutoFit/>
          </a:bodyPr>
          <a:lstStyle/>
          <a:p>
            <a:r>
              <a:rPr lang="en-US"/>
              <a:t>Claim</a:t>
            </a:r>
          </a:p>
        </p:txBody>
      </p:sp>
      <p:sp>
        <p:nvSpPr>
          <p:cNvPr id="38917" name="Text Box 6"/>
          <p:cNvSpPr txBox="1">
            <a:spLocks noChangeArrowheads="1"/>
          </p:cNvSpPr>
          <p:nvPr/>
        </p:nvSpPr>
        <p:spPr bwMode="auto">
          <a:xfrm>
            <a:off x="6842125" y="3503613"/>
            <a:ext cx="1235075" cy="457200"/>
          </a:xfrm>
          <a:prstGeom prst="rect">
            <a:avLst/>
          </a:prstGeom>
          <a:noFill/>
          <a:ln w="9525">
            <a:noFill/>
            <a:miter lim="800000"/>
            <a:headEnd/>
            <a:tailEnd/>
          </a:ln>
        </p:spPr>
        <p:txBody>
          <a:bodyPr wrap="none">
            <a:spAutoFit/>
          </a:bodyPr>
          <a:lstStyle/>
          <a:p>
            <a:r>
              <a:rPr lang="en-US"/>
              <a:t>Grounds</a:t>
            </a:r>
          </a:p>
        </p:txBody>
      </p:sp>
      <p:sp>
        <p:nvSpPr>
          <p:cNvPr id="38918" name="Text Box 5"/>
          <p:cNvSpPr txBox="1">
            <a:spLocks noChangeArrowheads="1"/>
          </p:cNvSpPr>
          <p:nvPr/>
        </p:nvSpPr>
        <p:spPr bwMode="auto">
          <a:xfrm>
            <a:off x="4800600" y="4800600"/>
            <a:ext cx="1181100" cy="457200"/>
          </a:xfrm>
          <a:prstGeom prst="rect">
            <a:avLst/>
          </a:prstGeom>
          <a:noFill/>
          <a:ln w="9525">
            <a:noFill/>
            <a:miter lim="800000"/>
            <a:headEnd/>
            <a:tailEnd/>
          </a:ln>
        </p:spPr>
        <p:txBody>
          <a:bodyPr wrap="none">
            <a:spAutoFit/>
          </a:bodyPr>
          <a:lstStyle/>
          <a:p>
            <a:r>
              <a:rPr lang="en-US"/>
              <a:t>Warrant</a:t>
            </a:r>
          </a:p>
        </p:txBody>
      </p:sp>
      <p:sp>
        <p:nvSpPr>
          <p:cNvPr id="28676" name="Text Box 4"/>
          <p:cNvSpPr txBox="1">
            <a:spLocks noChangeArrowheads="1"/>
          </p:cNvSpPr>
          <p:nvPr/>
        </p:nvSpPr>
        <p:spPr bwMode="auto">
          <a:xfrm>
            <a:off x="1752600" y="2819400"/>
            <a:ext cx="2971800" cy="708025"/>
          </a:xfrm>
          <a:prstGeom prst="rect">
            <a:avLst/>
          </a:prstGeom>
          <a:noFill/>
          <a:ln w="9525">
            <a:noFill/>
            <a:miter lim="800000"/>
            <a:headEnd/>
            <a:tailEnd/>
          </a:ln>
          <a:effectLst/>
        </p:spPr>
        <p:txBody>
          <a:bodyPr>
            <a:spAutoFit/>
          </a:bodyPr>
          <a:lstStyle/>
          <a:p>
            <a:pPr>
              <a:defRPr/>
            </a:pPr>
            <a:r>
              <a:rPr lang="en-US" sz="2000" i="1" dirty="0" smtClean="0">
                <a:solidFill>
                  <a:srgbClr val="5536C8"/>
                </a:solidFill>
                <a:effectLst>
                  <a:outerShdw blurRad="38100" dist="38100" dir="2700000" algn="tl">
                    <a:srgbClr val="000000"/>
                  </a:outerShdw>
                </a:effectLst>
              </a:rPr>
              <a:t>Slumdog Millionaire </a:t>
            </a:r>
            <a:r>
              <a:rPr lang="en-US" sz="2000" dirty="0">
                <a:solidFill>
                  <a:srgbClr val="5536C8"/>
                </a:solidFill>
                <a:effectLst>
                  <a:outerShdw blurRad="38100" dist="38100" dir="2700000" algn="tl">
                    <a:srgbClr val="000000"/>
                  </a:outerShdw>
                </a:effectLst>
              </a:rPr>
              <a:t>is a wonderful movie.</a:t>
            </a:r>
            <a:endParaRPr lang="en-US" dirty="0"/>
          </a:p>
        </p:txBody>
      </p:sp>
      <p:sp>
        <p:nvSpPr>
          <p:cNvPr id="28675" name="Text Box 3"/>
          <p:cNvSpPr txBox="1">
            <a:spLocks noChangeArrowheads="1"/>
          </p:cNvSpPr>
          <p:nvPr/>
        </p:nvSpPr>
        <p:spPr bwMode="auto">
          <a:xfrm>
            <a:off x="6705600" y="2590800"/>
            <a:ext cx="2286000" cy="1006475"/>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rPr>
              <a:t>It was nominated for 10 Academy Awards</a:t>
            </a:r>
            <a:endParaRPr lang="en-US" dirty="0"/>
          </a:p>
        </p:txBody>
      </p:sp>
      <p:sp>
        <p:nvSpPr>
          <p:cNvPr id="28674" name="Text Box 2"/>
          <p:cNvSpPr txBox="1">
            <a:spLocks noChangeArrowheads="1"/>
          </p:cNvSpPr>
          <p:nvPr/>
        </p:nvSpPr>
        <p:spPr bwMode="auto">
          <a:xfrm>
            <a:off x="4191000" y="5165725"/>
            <a:ext cx="3276600" cy="13112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rPr>
              <a:t>(unstated) Sign: a movie’s greatness can be measured in the number of Oscar nominations it receives</a:t>
            </a: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1+#ppt_w/2"/>
                                          </p:val>
                                        </p:tav>
                                        <p:tav tm="100000">
                                          <p:val>
                                            <p:strVal val="#ppt_x"/>
                                          </p:val>
                                        </p:tav>
                                      </p:tavLst>
                                    </p:anim>
                                    <p:anim calcmode="lin" valueType="num">
                                      <p:cBhvr additive="base">
                                        <p:cTn id="8"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8675"/>
                                        </p:tgtEl>
                                        <p:attrNameLst>
                                          <p:attrName>style.visibility</p:attrName>
                                        </p:attrNameLst>
                                      </p:cBhvr>
                                      <p:to>
                                        <p:strVal val="visible"/>
                                      </p:to>
                                    </p:set>
                                    <p:anim calcmode="lin" valueType="num">
                                      <p:cBhvr additive="base">
                                        <p:cTn id="13" dur="500" fill="hold"/>
                                        <p:tgtEl>
                                          <p:spTgt spid="28675"/>
                                        </p:tgtEl>
                                        <p:attrNameLst>
                                          <p:attrName>ppt_x</p:attrName>
                                        </p:attrNameLst>
                                      </p:cBhvr>
                                      <p:tavLst>
                                        <p:tav tm="0">
                                          <p:val>
                                            <p:strVal val="0-#ppt_w/2"/>
                                          </p:val>
                                        </p:tav>
                                        <p:tav tm="100000">
                                          <p:val>
                                            <p:strVal val="#ppt_x"/>
                                          </p:val>
                                        </p:tav>
                                      </p:tavLst>
                                    </p:anim>
                                    <p:anim calcmode="lin" valueType="num">
                                      <p:cBhvr additive="base">
                                        <p:cTn id="14" dur="500" fill="hold"/>
                                        <p:tgtEl>
                                          <p:spTgt spid="2867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8674"/>
                                        </p:tgtEl>
                                        <p:attrNameLst>
                                          <p:attrName>style.visibility</p:attrName>
                                        </p:attrNameLst>
                                      </p:cBhvr>
                                      <p:to>
                                        <p:strVal val="visible"/>
                                      </p:to>
                                    </p:set>
                                    <p:anim calcmode="lin" valueType="num">
                                      <p:cBhvr additive="base">
                                        <p:cTn id="19" dur="500" fill="hold"/>
                                        <p:tgtEl>
                                          <p:spTgt spid="28674"/>
                                        </p:tgtEl>
                                        <p:attrNameLst>
                                          <p:attrName>ppt_x</p:attrName>
                                        </p:attrNameLst>
                                      </p:cBhvr>
                                      <p:tavLst>
                                        <p:tav tm="0">
                                          <p:val>
                                            <p:strVal val="1+#ppt_w/2"/>
                                          </p:val>
                                        </p:tav>
                                        <p:tav tm="100000">
                                          <p:val>
                                            <p:strVal val="#ppt_x"/>
                                          </p:val>
                                        </p:tav>
                                      </p:tavLst>
                                    </p:anim>
                                    <p:anim calcmode="lin" valueType="num">
                                      <p:cBhvr additive="base">
                                        <p:cTn id="20" dur="500" fill="hold"/>
                                        <p:tgtEl>
                                          <p:spTgt spid="286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P spid="28675" grpId="0" autoUpdateAnimBg="0"/>
      <p:bldP spid="2867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Claim to Thesis</a:t>
            </a:r>
            <a:endParaRPr lang="en-US" dirty="0"/>
          </a:p>
        </p:txBody>
      </p:sp>
      <p:sp>
        <p:nvSpPr>
          <p:cNvPr id="3" name="Content Placeholder 2"/>
          <p:cNvSpPr>
            <a:spLocks noGrp="1"/>
          </p:cNvSpPr>
          <p:nvPr>
            <p:ph sz="quarter" idx="1"/>
          </p:nvPr>
        </p:nvSpPr>
        <p:spPr>
          <a:xfrm>
            <a:off x="304800" y="1600200"/>
            <a:ext cx="8461248" cy="5029200"/>
          </a:xfrm>
        </p:spPr>
        <p:txBody>
          <a:bodyPr>
            <a:normAutofit fontScale="70000" lnSpcReduction="20000"/>
          </a:bodyPr>
          <a:lstStyle/>
          <a:p>
            <a:r>
              <a:rPr lang="en-US" b="1" dirty="0" smtClean="0"/>
              <a:t>Closed Thesis:</a:t>
            </a:r>
            <a:r>
              <a:rPr lang="en-US" dirty="0" smtClean="0"/>
              <a:t> statement of the main idea that also previews the major points the writer intends to make</a:t>
            </a:r>
          </a:p>
          <a:p>
            <a:endParaRPr lang="en-US" dirty="0" smtClean="0"/>
          </a:p>
          <a:p>
            <a:pPr lvl="1"/>
            <a:r>
              <a:rPr lang="en-US" dirty="0" smtClean="0"/>
              <a:t>Beowulf is a true model of the Anglo Saxon hero because of his loyalty to his king and people, his superhuman strength, and his determination to seek fame.</a:t>
            </a:r>
          </a:p>
          <a:p>
            <a:pPr lvl="1"/>
            <a:endParaRPr lang="en-US" dirty="0" smtClean="0"/>
          </a:p>
          <a:p>
            <a:r>
              <a:rPr lang="en-US" b="1" dirty="0" smtClean="0"/>
              <a:t>Open Thesis: </a:t>
            </a:r>
            <a:r>
              <a:rPr lang="en-US" dirty="0" smtClean="0"/>
              <a:t>statement of intent without all the points laid out</a:t>
            </a:r>
          </a:p>
          <a:p>
            <a:endParaRPr lang="en-US" dirty="0" smtClean="0"/>
          </a:p>
          <a:p>
            <a:pPr lvl="1"/>
            <a:r>
              <a:rPr lang="en-US" dirty="0" smtClean="0"/>
              <a:t>The epic hero Beowulf possesses many traits that make him an excellent embodiment of the ideal Anglo Saxon warrior.</a:t>
            </a:r>
          </a:p>
          <a:p>
            <a:pPr lvl="1"/>
            <a:endParaRPr lang="en-US" dirty="0" smtClean="0"/>
          </a:p>
          <a:p>
            <a:r>
              <a:rPr lang="en-US" b="1" dirty="0" smtClean="0"/>
              <a:t>Counterargument Thesis: </a:t>
            </a:r>
            <a:r>
              <a:rPr lang="en-US" dirty="0" smtClean="0"/>
              <a:t>a summary of a counterargument usually qualified by </a:t>
            </a:r>
            <a:r>
              <a:rPr lang="en-US" i="1" dirty="0" smtClean="0"/>
              <a:t>although</a:t>
            </a:r>
            <a:r>
              <a:rPr lang="en-US" dirty="0" smtClean="0"/>
              <a:t> or </a:t>
            </a:r>
            <a:r>
              <a:rPr lang="en-US" i="1" dirty="0" smtClean="0"/>
              <a:t>but </a:t>
            </a:r>
            <a:r>
              <a:rPr lang="en-US" dirty="0" smtClean="0"/>
              <a:t>that precedes the writer’s opinion.</a:t>
            </a:r>
          </a:p>
          <a:p>
            <a:endParaRPr lang="en-US" dirty="0" smtClean="0"/>
          </a:p>
          <a:p>
            <a:pPr lvl="1"/>
            <a:r>
              <a:rPr lang="en-US" dirty="0" smtClean="0"/>
              <a:t>Although he tended towards arrogance, Beowulf is the best model for the ideal Anglo Saxon hero.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4"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25" dur="500"/>
                                        <p:tgtEl>
                                          <p:spTgt spid="3">
                                            <p:txEl>
                                              <p:pRg st="4" end="4"/>
                                            </p:txEl>
                                          </p:spTgt>
                                        </p:tgtEl>
                                      </p:cBhvr>
                                    </p:animEffect>
                                  </p:childTnLst>
                                </p:cTn>
                              </p:par>
                            </p:childTnLst>
                          </p:cTn>
                        </p:par>
                        <p:par>
                          <p:cTn id="26" fill="hold">
                            <p:stCondLst>
                              <p:cond delay="500"/>
                            </p:stCondLst>
                            <p:childTnLst>
                              <p:par>
                                <p:cTn id="27" presetID="49" presetClass="entr" presetSubtype="0" decel="100000" fill="hold"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p:cTn id="2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1" dur="5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p:cTn id="3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9" dur="500" fill="hold"/>
                                        <p:tgtEl>
                                          <p:spTgt spid="3">
                                            <p:txEl>
                                              <p:pRg st="8" end="8"/>
                                            </p:txEl>
                                          </p:spTgt>
                                        </p:tgtEl>
                                        <p:attrNameLst>
                                          <p:attrName>style.rotation</p:attrName>
                                        </p:attrNameLst>
                                      </p:cBhvr>
                                      <p:tavLst>
                                        <p:tav tm="0">
                                          <p:val>
                                            <p:fltVal val="360"/>
                                          </p:val>
                                        </p:tav>
                                        <p:tav tm="100000">
                                          <p:val>
                                            <p:fltVal val="0"/>
                                          </p:val>
                                        </p:tav>
                                      </p:tavLst>
                                    </p:anim>
                                    <p:animEffect transition="in" filter="fade">
                                      <p:cBhvr>
                                        <p:cTn id="40" dur="500"/>
                                        <p:tgtEl>
                                          <p:spTgt spid="3">
                                            <p:txEl>
                                              <p:pRg st="8" end="8"/>
                                            </p:txEl>
                                          </p:spTgt>
                                        </p:tgtEl>
                                      </p:cBhvr>
                                    </p:animEffect>
                                  </p:childTnLst>
                                </p:cTn>
                              </p:par>
                            </p:childTnLst>
                          </p:cTn>
                        </p:par>
                        <p:par>
                          <p:cTn id="41" fill="hold">
                            <p:stCondLst>
                              <p:cond delay="500"/>
                            </p:stCondLst>
                            <p:childTnLst>
                              <p:par>
                                <p:cTn id="42" presetID="49" presetClass="entr" presetSubtype="0" decel="100000" fill="hold" nodeType="after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 calcmode="lin" valueType="num">
                                      <p:cBhvr>
                                        <p:cTn id="44"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46" dur="500" fill="hold"/>
                                        <p:tgtEl>
                                          <p:spTgt spid="3">
                                            <p:txEl>
                                              <p:pRg st="10" end="10"/>
                                            </p:txEl>
                                          </p:spTgt>
                                        </p:tgtEl>
                                        <p:attrNameLst>
                                          <p:attrName>style.rotation</p:attrName>
                                        </p:attrNameLst>
                                      </p:cBhvr>
                                      <p:tavLst>
                                        <p:tav tm="0">
                                          <p:val>
                                            <p:fltVal val="360"/>
                                          </p:val>
                                        </p:tav>
                                        <p:tav tm="100000">
                                          <p:val>
                                            <p:fltVal val="0"/>
                                          </p:val>
                                        </p:tav>
                                      </p:tavLst>
                                    </p:anim>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the first triad</a:t>
            </a:r>
            <a:br>
              <a:rPr lang="en-US" sz="4000" smtClean="0"/>
            </a:br>
            <a:r>
              <a:rPr lang="en-US" sz="4000" smtClean="0"/>
              <a:t>sample argument 4</a:t>
            </a:r>
          </a:p>
        </p:txBody>
      </p:sp>
      <p:sp>
        <p:nvSpPr>
          <p:cNvPr id="40963" name="AutoShape 3" descr="Purple mesh"/>
          <p:cNvSpPr>
            <a:spLocks noChangeArrowheads="1"/>
          </p:cNvSpPr>
          <p:nvPr/>
        </p:nvSpPr>
        <p:spPr bwMode="auto">
          <a:xfrm flipV="1">
            <a:off x="4038600" y="3352800"/>
            <a:ext cx="2667000" cy="1524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blipFill dpi="0" rotWithShape="0">
            <a:blip r:embed="rId3" cstate="print"/>
            <a:srcRect/>
            <a:tile tx="0" ty="0" sx="100000" sy="100000" flip="none" algn="tl"/>
          </a:blipFill>
          <a:ln w="9525">
            <a:round/>
            <a:headEnd/>
            <a:tailEnd/>
          </a:ln>
          <a:scene3d>
            <a:camera prst="legacyPerspectiveTopRight"/>
            <a:lightRig rig="legacyFlat4" dir="b"/>
          </a:scene3d>
          <a:sp3d extrusionH="430200" prstMaterial="legacyMatte">
            <a:bevelT w="13500" h="13500" prst="angle"/>
            <a:bevelB w="13500" h="13500" prst="angle"/>
            <a:extrusionClr>
              <a:srgbClr val="9900CC"/>
            </a:extrusionClr>
          </a:sp3d>
        </p:spPr>
        <p:txBody>
          <a:bodyPr wrap="none" anchor="ctr">
            <a:flatTx/>
          </a:bodyPr>
          <a:lstStyle/>
          <a:p>
            <a:endParaRPr lang="en-US"/>
          </a:p>
        </p:txBody>
      </p:sp>
      <p:sp>
        <p:nvSpPr>
          <p:cNvPr id="40964" name="Text Box 4"/>
          <p:cNvSpPr txBox="1">
            <a:spLocks noChangeArrowheads="1"/>
          </p:cNvSpPr>
          <p:nvPr/>
        </p:nvSpPr>
        <p:spPr bwMode="auto">
          <a:xfrm>
            <a:off x="2895600" y="3505200"/>
            <a:ext cx="1155700" cy="457200"/>
          </a:xfrm>
          <a:prstGeom prst="rect">
            <a:avLst/>
          </a:prstGeom>
          <a:noFill/>
          <a:ln w="9525">
            <a:noFill/>
            <a:miter lim="800000"/>
            <a:headEnd/>
            <a:tailEnd/>
          </a:ln>
        </p:spPr>
        <p:txBody>
          <a:bodyPr>
            <a:spAutoFit/>
          </a:bodyPr>
          <a:lstStyle/>
          <a:p>
            <a:r>
              <a:rPr lang="en-US"/>
              <a:t>Claim</a:t>
            </a:r>
          </a:p>
        </p:txBody>
      </p:sp>
      <p:sp>
        <p:nvSpPr>
          <p:cNvPr id="40965" name="Text Box 5"/>
          <p:cNvSpPr txBox="1">
            <a:spLocks noChangeArrowheads="1"/>
          </p:cNvSpPr>
          <p:nvPr/>
        </p:nvSpPr>
        <p:spPr bwMode="auto">
          <a:xfrm>
            <a:off x="6842125" y="3505200"/>
            <a:ext cx="1235075" cy="457200"/>
          </a:xfrm>
          <a:prstGeom prst="rect">
            <a:avLst/>
          </a:prstGeom>
          <a:noFill/>
          <a:ln w="9525">
            <a:noFill/>
            <a:miter lim="800000"/>
            <a:headEnd/>
            <a:tailEnd/>
          </a:ln>
        </p:spPr>
        <p:txBody>
          <a:bodyPr wrap="none">
            <a:spAutoFit/>
          </a:bodyPr>
          <a:lstStyle/>
          <a:p>
            <a:r>
              <a:rPr lang="en-US"/>
              <a:t>Grounds</a:t>
            </a:r>
          </a:p>
        </p:txBody>
      </p:sp>
      <p:sp>
        <p:nvSpPr>
          <p:cNvPr id="40966" name="Text Box 6"/>
          <p:cNvSpPr txBox="1">
            <a:spLocks noChangeArrowheads="1"/>
          </p:cNvSpPr>
          <p:nvPr/>
        </p:nvSpPr>
        <p:spPr bwMode="auto">
          <a:xfrm>
            <a:off x="4800600" y="4800600"/>
            <a:ext cx="1181100" cy="457200"/>
          </a:xfrm>
          <a:prstGeom prst="rect">
            <a:avLst/>
          </a:prstGeom>
          <a:noFill/>
          <a:ln w="9525">
            <a:noFill/>
            <a:miter lim="800000"/>
            <a:headEnd/>
            <a:tailEnd/>
          </a:ln>
        </p:spPr>
        <p:txBody>
          <a:bodyPr wrap="none">
            <a:spAutoFit/>
          </a:bodyPr>
          <a:lstStyle/>
          <a:p>
            <a:r>
              <a:rPr lang="en-US"/>
              <a:t>Warrant</a:t>
            </a:r>
          </a:p>
        </p:txBody>
      </p:sp>
      <p:sp>
        <p:nvSpPr>
          <p:cNvPr id="26631" name="Text Box 7"/>
          <p:cNvSpPr txBox="1">
            <a:spLocks noChangeArrowheads="1"/>
          </p:cNvSpPr>
          <p:nvPr/>
        </p:nvSpPr>
        <p:spPr bwMode="auto">
          <a:xfrm>
            <a:off x="1828800" y="2117725"/>
            <a:ext cx="2514600" cy="16160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rPr>
              <a:t>If you surf at Huntington Beach right after it rains you risk getting a bacterial infection</a:t>
            </a:r>
          </a:p>
        </p:txBody>
      </p:sp>
      <p:sp>
        <p:nvSpPr>
          <p:cNvPr id="26632" name="Text Box 8"/>
          <p:cNvSpPr txBox="1">
            <a:spLocks noChangeArrowheads="1"/>
          </p:cNvSpPr>
          <p:nvPr/>
        </p:nvSpPr>
        <p:spPr bwMode="auto">
          <a:xfrm>
            <a:off x="6705600" y="2574925"/>
            <a:ext cx="2286000" cy="10064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rPr>
              <a:t>Runoff from the rain washes bacteria into the ocean</a:t>
            </a:r>
            <a:endParaRPr lang="en-US"/>
          </a:p>
        </p:txBody>
      </p:sp>
      <p:sp>
        <p:nvSpPr>
          <p:cNvPr id="26633" name="Text Box 9"/>
          <p:cNvSpPr txBox="1">
            <a:spLocks noChangeArrowheads="1"/>
          </p:cNvSpPr>
          <p:nvPr/>
        </p:nvSpPr>
        <p:spPr bwMode="auto">
          <a:xfrm>
            <a:off x="4191000" y="5165725"/>
            <a:ext cx="3276600" cy="10064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rPr>
              <a:t>(unstated) Cause-effect: bacteria in the water causes surfers to get ill.</a:t>
            </a: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 calcmode="lin" valueType="num">
                                      <p:cBhvr additive="base">
                                        <p:cTn id="7" dur="500" fill="hold"/>
                                        <p:tgtEl>
                                          <p:spTgt spid="26631"/>
                                        </p:tgtEl>
                                        <p:attrNameLst>
                                          <p:attrName>ppt_x</p:attrName>
                                        </p:attrNameLst>
                                      </p:cBhvr>
                                      <p:tavLst>
                                        <p:tav tm="0">
                                          <p:val>
                                            <p:strVal val="1+#ppt_w/2"/>
                                          </p:val>
                                        </p:tav>
                                        <p:tav tm="100000">
                                          <p:val>
                                            <p:strVal val="#ppt_x"/>
                                          </p:val>
                                        </p:tav>
                                      </p:tavLst>
                                    </p:anim>
                                    <p:anim calcmode="lin" valueType="num">
                                      <p:cBhvr additive="base">
                                        <p:cTn id="8" dur="500" fill="hold"/>
                                        <p:tgtEl>
                                          <p:spTgt spid="2663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6632"/>
                                        </p:tgtEl>
                                        <p:attrNameLst>
                                          <p:attrName>style.visibility</p:attrName>
                                        </p:attrNameLst>
                                      </p:cBhvr>
                                      <p:to>
                                        <p:strVal val="visible"/>
                                      </p:to>
                                    </p:set>
                                    <p:anim calcmode="lin" valueType="num">
                                      <p:cBhvr additive="base">
                                        <p:cTn id="13" dur="500" fill="hold"/>
                                        <p:tgtEl>
                                          <p:spTgt spid="26632"/>
                                        </p:tgtEl>
                                        <p:attrNameLst>
                                          <p:attrName>ppt_x</p:attrName>
                                        </p:attrNameLst>
                                      </p:cBhvr>
                                      <p:tavLst>
                                        <p:tav tm="0">
                                          <p:val>
                                            <p:strVal val="0-#ppt_w/2"/>
                                          </p:val>
                                        </p:tav>
                                        <p:tav tm="100000">
                                          <p:val>
                                            <p:strVal val="#ppt_x"/>
                                          </p:val>
                                        </p:tav>
                                      </p:tavLst>
                                    </p:anim>
                                    <p:anim calcmode="lin" valueType="num">
                                      <p:cBhvr additive="base">
                                        <p:cTn id="14" dur="500" fill="hold"/>
                                        <p:tgtEl>
                                          <p:spTgt spid="2663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6633"/>
                                        </p:tgtEl>
                                        <p:attrNameLst>
                                          <p:attrName>style.visibility</p:attrName>
                                        </p:attrNameLst>
                                      </p:cBhvr>
                                      <p:to>
                                        <p:strVal val="visible"/>
                                      </p:to>
                                    </p:set>
                                    <p:anim calcmode="lin" valueType="num">
                                      <p:cBhvr additive="base">
                                        <p:cTn id="19" dur="500" fill="hold"/>
                                        <p:tgtEl>
                                          <p:spTgt spid="26633"/>
                                        </p:tgtEl>
                                        <p:attrNameLst>
                                          <p:attrName>ppt_x</p:attrName>
                                        </p:attrNameLst>
                                      </p:cBhvr>
                                      <p:tavLst>
                                        <p:tav tm="0">
                                          <p:val>
                                            <p:strVal val="1+#ppt_w/2"/>
                                          </p:val>
                                        </p:tav>
                                        <p:tav tm="100000">
                                          <p:val>
                                            <p:strVal val="#ppt_x"/>
                                          </p:val>
                                        </p:tav>
                                      </p:tavLst>
                                    </p:anim>
                                    <p:anim calcmode="lin" valueType="num">
                                      <p:cBhvr additive="base">
                                        <p:cTn id="20" dur="500" fill="hold"/>
                                        <p:tgtEl>
                                          <p:spTgt spid="2663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autoUpdateAnimBg="0"/>
      <p:bldP spid="26632" grpId="0" autoUpdateAnimBg="0"/>
      <p:bldP spid="26633"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7" name="Rectangle 9"/>
          <p:cNvSpPr>
            <a:spLocks noGrp="1" noChangeArrowheads="1"/>
          </p:cNvSpPr>
          <p:nvPr>
            <p:ph type="title"/>
          </p:nvPr>
        </p:nvSpPr>
        <p:spPr/>
        <p:txBody>
          <a:bodyPr>
            <a:normAutofit fontScale="90000"/>
          </a:bodyPr>
          <a:lstStyle/>
          <a:p>
            <a:pPr eaLnBrk="1" fontAlgn="auto" hangingPunct="1">
              <a:spcAft>
                <a:spcPts val="0"/>
              </a:spcAft>
              <a:defRPr/>
            </a:pPr>
            <a:r>
              <a:rPr lang="en-US" sz="4000" smtClean="0"/>
              <a:t>the first triad</a:t>
            </a:r>
            <a:br>
              <a:rPr lang="en-US" sz="4000" smtClean="0"/>
            </a:br>
            <a:r>
              <a:rPr lang="en-US" sz="4000" smtClean="0"/>
              <a:t>sample argument 3</a:t>
            </a:r>
          </a:p>
        </p:txBody>
      </p:sp>
      <p:sp>
        <p:nvSpPr>
          <p:cNvPr id="43011" name="AutoShape 8" descr="Purple mesh"/>
          <p:cNvSpPr>
            <a:spLocks noChangeArrowheads="1"/>
          </p:cNvSpPr>
          <p:nvPr/>
        </p:nvSpPr>
        <p:spPr bwMode="auto">
          <a:xfrm flipV="1">
            <a:off x="4038600" y="3352800"/>
            <a:ext cx="2667000" cy="1524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blipFill dpi="0" rotWithShape="0">
            <a:blip r:embed="rId3" cstate="print"/>
            <a:srcRect/>
            <a:tile tx="0" ty="0" sx="100000" sy="100000" flip="none" algn="tl"/>
          </a:blipFill>
          <a:ln w="9525">
            <a:round/>
            <a:headEnd/>
            <a:tailEnd/>
          </a:ln>
          <a:scene3d>
            <a:camera prst="legacyPerspectiveTopRight"/>
            <a:lightRig rig="legacyFlat4" dir="b"/>
          </a:scene3d>
          <a:sp3d extrusionH="430200" prstMaterial="legacyMatte">
            <a:bevelT w="13500" h="13500" prst="angle"/>
            <a:bevelB w="13500" h="13500" prst="angle"/>
            <a:extrusionClr>
              <a:srgbClr val="9900CC"/>
            </a:extrusionClr>
          </a:sp3d>
        </p:spPr>
        <p:txBody>
          <a:bodyPr wrap="none" anchor="ctr">
            <a:flatTx/>
          </a:bodyPr>
          <a:lstStyle/>
          <a:p>
            <a:endParaRPr lang="en-US"/>
          </a:p>
        </p:txBody>
      </p:sp>
      <p:sp>
        <p:nvSpPr>
          <p:cNvPr id="43012" name="Text Box 7"/>
          <p:cNvSpPr txBox="1">
            <a:spLocks noChangeArrowheads="1"/>
          </p:cNvSpPr>
          <p:nvPr/>
        </p:nvSpPr>
        <p:spPr bwMode="auto">
          <a:xfrm>
            <a:off x="2971800" y="3505200"/>
            <a:ext cx="1079500" cy="457200"/>
          </a:xfrm>
          <a:prstGeom prst="rect">
            <a:avLst/>
          </a:prstGeom>
          <a:noFill/>
          <a:ln w="9525">
            <a:noFill/>
            <a:miter lim="800000"/>
            <a:headEnd/>
            <a:tailEnd/>
          </a:ln>
        </p:spPr>
        <p:txBody>
          <a:bodyPr>
            <a:spAutoFit/>
          </a:bodyPr>
          <a:lstStyle/>
          <a:p>
            <a:r>
              <a:rPr lang="en-US"/>
              <a:t>Claim</a:t>
            </a:r>
          </a:p>
        </p:txBody>
      </p:sp>
      <p:sp>
        <p:nvSpPr>
          <p:cNvPr id="43013" name="Text Box 6"/>
          <p:cNvSpPr txBox="1">
            <a:spLocks noChangeArrowheads="1"/>
          </p:cNvSpPr>
          <p:nvPr/>
        </p:nvSpPr>
        <p:spPr bwMode="auto">
          <a:xfrm>
            <a:off x="6842125" y="3505200"/>
            <a:ext cx="1235075" cy="457200"/>
          </a:xfrm>
          <a:prstGeom prst="rect">
            <a:avLst/>
          </a:prstGeom>
          <a:noFill/>
          <a:ln w="9525">
            <a:noFill/>
            <a:miter lim="800000"/>
            <a:headEnd/>
            <a:tailEnd/>
          </a:ln>
        </p:spPr>
        <p:txBody>
          <a:bodyPr wrap="none">
            <a:spAutoFit/>
          </a:bodyPr>
          <a:lstStyle/>
          <a:p>
            <a:r>
              <a:rPr lang="en-US"/>
              <a:t>Grounds</a:t>
            </a:r>
          </a:p>
        </p:txBody>
      </p:sp>
      <p:sp>
        <p:nvSpPr>
          <p:cNvPr id="43014" name="Text Box 5"/>
          <p:cNvSpPr txBox="1">
            <a:spLocks noChangeArrowheads="1"/>
          </p:cNvSpPr>
          <p:nvPr/>
        </p:nvSpPr>
        <p:spPr bwMode="auto">
          <a:xfrm>
            <a:off x="4800600" y="4800600"/>
            <a:ext cx="1181100" cy="457200"/>
          </a:xfrm>
          <a:prstGeom prst="rect">
            <a:avLst/>
          </a:prstGeom>
          <a:noFill/>
          <a:ln w="9525">
            <a:noFill/>
            <a:miter lim="800000"/>
            <a:headEnd/>
            <a:tailEnd/>
          </a:ln>
        </p:spPr>
        <p:txBody>
          <a:bodyPr wrap="none">
            <a:spAutoFit/>
          </a:bodyPr>
          <a:lstStyle/>
          <a:p>
            <a:r>
              <a:rPr lang="en-US"/>
              <a:t>Warrant</a:t>
            </a:r>
          </a:p>
        </p:txBody>
      </p:sp>
      <p:sp>
        <p:nvSpPr>
          <p:cNvPr id="27652" name="Text Box 4"/>
          <p:cNvSpPr txBox="1">
            <a:spLocks noChangeArrowheads="1"/>
          </p:cNvSpPr>
          <p:nvPr/>
        </p:nvSpPr>
        <p:spPr bwMode="auto">
          <a:xfrm>
            <a:off x="1828800" y="3184525"/>
            <a:ext cx="2971800" cy="701675"/>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rPr>
              <a:t>Biff was probably in a fight</a:t>
            </a:r>
            <a:endParaRPr lang="en-US" dirty="0"/>
          </a:p>
        </p:txBody>
      </p:sp>
      <p:sp>
        <p:nvSpPr>
          <p:cNvPr id="27651" name="Text Box 3"/>
          <p:cNvSpPr txBox="1">
            <a:spLocks noChangeArrowheads="1"/>
          </p:cNvSpPr>
          <p:nvPr/>
        </p:nvSpPr>
        <p:spPr bwMode="auto">
          <a:xfrm>
            <a:off x="6705600" y="3184525"/>
            <a:ext cx="2286000" cy="3968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rPr>
              <a:t>He has a black eye</a:t>
            </a:r>
            <a:endParaRPr lang="en-US"/>
          </a:p>
        </p:txBody>
      </p:sp>
      <p:sp>
        <p:nvSpPr>
          <p:cNvPr id="27650" name="Text Box 2"/>
          <p:cNvSpPr txBox="1">
            <a:spLocks noChangeArrowheads="1"/>
          </p:cNvSpPr>
          <p:nvPr/>
        </p:nvSpPr>
        <p:spPr bwMode="auto">
          <a:xfrm>
            <a:off x="4191000" y="5165725"/>
            <a:ext cx="3276600" cy="10064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rPr>
              <a:t>(unstated) Sign: A black eye is a reliable indicator that a person has been in a fight</a:t>
            </a: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1+#ppt_w/2"/>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7651"/>
                                        </p:tgtEl>
                                        <p:attrNameLst>
                                          <p:attrName>style.visibility</p:attrName>
                                        </p:attrNameLst>
                                      </p:cBhvr>
                                      <p:to>
                                        <p:strVal val="visible"/>
                                      </p:to>
                                    </p:set>
                                    <p:anim calcmode="lin" valueType="num">
                                      <p:cBhvr additive="base">
                                        <p:cTn id="13" dur="500" fill="hold"/>
                                        <p:tgtEl>
                                          <p:spTgt spid="27651"/>
                                        </p:tgtEl>
                                        <p:attrNameLst>
                                          <p:attrName>ppt_x</p:attrName>
                                        </p:attrNameLst>
                                      </p:cBhvr>
                                      <p:tavLst>
                                        <p:tav tm="0">
                                          <p:val>
                                            <p:strVal val="0-#ppt_w/2"/>
                                          </p:val>
                                        </p:tav>
                                        <p:tav tm="100000">
                                          <p:val>
                                            <p:strVal val="#ppt_x"/>
                                          </p:val>
                                        </p:tav>
                                      </p:tavLst>
                                    </p:anim>
                                    <p:anim calcmode="lin" valueType="num">
                                      <p:cBhvr additive="base">
                                        <p:cTn id="14" dur="500" fill="hold"/>
                                        <p:tgtEl>
                                          <p:spTgt spid="2765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7650"/>
                                        </p:tgtEl>
                                        <p:attrNameLst>
                                          <p:attrName>style.visibility</p:attrName>
                                        </p:attrNameLst>
                                      </p:cBhvr>
                                      <p:to>
                                        <p:strVal val="visible"/>
                                      </p:to>
                                    </p:set>
                                    <p:anim calcmode="lin" valueType="num">
                                      <p:cBhvr additive="base">
                                        <p:cTn id="19" dur="500" fill="hold"/>
                                        <p:tgtEl>
                                          <p:spTgt spid="27650"/>
                                        </p:tgtEl>
                                        <p:attrNameLst>
                                          <p:attrName>ppt_x</p:attrName>
                                        </p:attrNameLst>
                                      </p:cBhvr>
                                      <p:tavLst>
                                        <p:tav tm="0">
                                          <p:val>
                                            <p:strVal val="1+#ppt_w/2"/>
                                          </p:val>
                                        </p:tav>
                                        <p:tav tm="100000">
                                          <p:val>
                                            <p:strVal val="#ppt_x"/>
                                          </p:val>
                                        </p:tav>
                                      </p:tavLst>
                                    </p:anim>
                                    <p:anim calcmode="lin" valueType="num">
                                      <p:cBhvr additive="base">
                                        <p:cTn id="20" dur="500" fill="hold"/>
                                        <p:tgtEl>
                                          <p:spTgt spid="276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utoUpdateAnimBg="0"/>
      <p:bldP spid="27651" grpId="0" autoUpdateAnimBg="0"/>
      <p:bldP spid="27650"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p:txBody>
          <a:bodyPr/>
          <a:lstStyle/>
          <a:p>
            <a:pPr eaLnBrk="1" hangingPunct="1">
              <a:buFont typeface="Wingdings 3" pitchFamily="18" charset="2"/>
              <a:buNone/>
            </a:pPr>
            <a:r>
              <a:rPr lang="en-US" sz="3600" b="1" smtClean="0">
                <a:latin typeface="Times New Roman" pitchFamily="18" charset="0"/>
                <a:cs typeface="Times New Roman" pitchFamily="18" charset="0"/>
              </a:rPr>
              <a:t>Because </a:t>
            </a:r>
            <a:r>
              <a:rPr lang="en-US" sz="2800" i="1" smtClean="0">
                <a:latin typeface="Times New Roman" pitchFamily="18" charset="0"/>
                <a:cs typeface="Times New Roman" pitchFamily="18" charset="0"/>
              </a:rPr>
              <a:t>(evidence as support), </a:t>
            </a:r>
            <a:r>
              <a:rPr lang="en-US" sz="3600" b="1" smtClean="0">
                <a:latin typeface="Times New Roman" pitchFamily="18" charset="0"/>
                <a:cs typeface="Times New Roman" pitchFamily="18" charset="0"/>
              </a:rPr>
              <a:t>therefore</a:t>
            </a:r>
            <a:r>
              <a:rPr lang="en-US" sz="3600" smtClean="0">
                <a:latin typeface="Times New Roman" pitchFamily="18" charset="0"/>
                <a:cs typeface="Times New Roman" pitchFamily="18" charset="0"/>
              </a:rPr>
              <a:t> </a:t>
            </a:r>
            <a:r>
              <a:rPr lang="en-US" sz="2800" i="1" smtClean="0">
                <a:latin typeface="Times New Roman" pitchFamily="18" charset="0"/>
                <a:cs typeface="Times New Roman" pitchFamily="18" charset="0"/>
              </a:rPr>
              <a:t>(claim), </a:t>
            </a:r>
            <a:r>
              <a:rPr lang="en-US" sz="3600" b="1" smtClean="0">
                <a:latin typeface="Times New Roman" pitchFamily="18" charset="0"/>
                <a:cs typeface="Times New Roman" pitchFamily="18" charset="0"/>
              </a:rPr>
              <a:t>since</a:t>
            </a:r>
            <a:r>
              <a:rPr lang="en-US" sz="3600" smtClean="0">
                <a:latin typeface="Times New Roman" pitchFamily="18" charset="0"/>
                <a:cs typeface="Times New Roman" pitchFamily="18" charset="0"/>
              </a:rPr>
              <a:t> </a:t>
            </a:r>
            <a:r>
              <a:rPr lang="en-US" sz="2800" i="1" smtClean="0">
                <a:latin typeface="Times New Roman" pitchFamily="18" charset="0"/>
                <a:cs typeface="Times New Roman" pitchFamily="18" charset="0"/>
              </a:rPr>
              <a:t>(assumption), </a:t>
            </a:r>
            <a:r>
              <a:rPr lang="en-US" sz="3600" b="1" smtClean="0">
                <a:latin typeface="Times New Roman" pitchFamily="18" charset="0"/>
                <a:cs typeface="Times New Roman" pitchFamily="18" charset="0"/>
              </a:rPr>
              <a:t>on account of </a:t>
            </a:r>
            <a:r>
              <a:rPr lang="en-US" sz="2800" i="1" smtClean="0">
                <a:latin typeface="Times New Roman" pitchFamily="18" charset="0"/>
                <a:cs typeface="Times New Roman" pitchFamily="18" charset="0"/>
              </a:rPr>
              <a:t>(backing), </a:t>
            </a:r>
            <a:r>
              <a:rPr lang="en-US" sz="3600" b="1" smtClean="0">
                <a:latin typeface="Times New Roman" pitchFamily="18" charset="0"/>
                <a:cs typeface="Times New Roman" pitchFamily="18" charset="0"/>
              </a:rPr>
              <a:t>unless</a:t>
            </a:r>
            <a:r>
              <a:rPr lang="en-US" sz="3600" smtClean="0">
                <a:latin typeface="Times New Roman" pitchFamily="18" charset="0"/>
                <a:cs typeface="Times New Roman" pitchFamily="18" charset="0"/>
              </a:rPr>
              <a:t> </a:t>
            </a:r>
            <a:r>
              <a:rPr lang="en-US" sz="2800" i="1" smtClean="0">
                <a:latin typeface="Times New Roman" pitchFamily="18" charset="0"/>
                <a:cs typeface="Times New Roman" pitchFamily="18" charset="0"/>
              </a:rPr>
              <a:t>(reservation).</a:t>
            </a:r>
          </a:p>
          <a:p>
            <a:pPr eaLnBrk="1" hangingPunct="1">
              <a:buFont typeface="Wingdings 3" pitchFamily="18" charset="2"/>
              <a:buNone/>
            </a:pPr>
            <a:endParaRPr lang="en-US" sz="2800" i="1" smtClean="0">
              <a:latin typeface="Times New Roman" pitchFamily="18" charset="0"/>
              <a:cs typeface="Times New Roman" pitchFamily="18" charset="0"/>
            </a:endParaRPr>
          </a:p>
          <a:p>
            <a:pPr eaLnBrk="1" hangingPunct="1">
              <a:buFont typeface="Wingdings 3" pitchFamily="18" charset="2"/>
              <a:buNone/>
            </a:pPr>
            <a:r>
              <a:rPr lang="en-US" sz="3200" b="1" smtClean="0">
                <a:latin typeface="Times New Roman" pitchFamily="18" charset="0"/>
                <a:cs typeface="Times New Roman" pitchFamily="18" charset="0"/>
              </a:rPr>
              <a:t>Because </a:t>
            </a:r>
            <a:r>
              <a:rPr lang="en-US" sz="2400" i="1" smtClean="0">
                <a:latin typeface="Times New Roman" pitchFamily="18" charset="0"/>
                <a:cs typeface="Times New Roman" pitchFamily="18" charset="0"/>
              </a:rPr>
              <a:t>____________,  </a:t>
            </a:r>
            <a:r>
              <a:rPr lang="en-US" sz="3200" b="1" smtClean="0">
                <a:latin typeface="Times New Roman" pitchFamily="18" charset="0"/>
                <a:cs typeface="Times New Roman" pitchFamily="18" charset="0"/>
              </a:rPr>
              <a:t>therefore</a:t>
            </a:r>
            <a:r>
              <a:rPr lang="en-US" sz="3200" smtClean="0">
                <a:latin typeface="Times New Roman" pitchFamily="18" charset="0"/>
                <a:cs typeface="Times New Roman" pitchFamily="18" charset="0"/>
              </a:rPr>
              <a:t> </a:t>
            </a:r>
            <a:r>
              <a:rPr lang="en-US" sz="2400" i="1" smtClean="0">
                <a:latin typeface="Times New Roman" pitchFamily="18" charset="0"/>
                <a:cs typeface="Times New Roman" pitchFamily="18" charset="0"/>
              </a:rPr>
              <a:t>__________,  </a:t>
            </a:r>
            <a:r>
              <a:rPr lang="en-US" sz="3200" b="1" smtClean="0">
                <a:latin typeface="Times New Roman" pitchFamily="18" charset="0"/>
                <a:cs typeface="Times New Roman" pitchFamily="18" charset="0"/>
              </a:rPr>
              <a:t>since</a:t>
            </a:r>
            <a:r>
              <a:rPr lang="en-US" sz="3200" smtClean="0">
                <a:latin typeface="Times New Roman" pitchFamily="18" charset="0"/>
                <a:cs typeface="Times New Roman" pitchFamily="18" charset="0"/>
              </a:rPr>
              <a:t> </a:t>
            </a:r>
            <a:r>
              <a:rPr lang="en-US" sz="2400" i="1" smtClean="0">
                <a:latin typeface="Times New Roman" pitchFamily="18" charset="0"/>
                <a:cs typeface="Times New Roman" pitchFamily="18" charset="0"/>
              </a:rPr>
              <a:t>____________, </a:t>
            </a:r>
            <a:r>
              <a:rPr lang="en-US" sz="3200" b="1" smtClean="0">
                <a:latin typeface="Times New Roman" pitchFamily="18" charset="0"/>
                <a:cs typeface="Times New Roman" pitchFamily="18" charset="0"/>
              </a:rPr>
              <a:t>on account of </a:t>
            </a:r>
            <a:r>
              <a:rPr lang="en-US" sz="2400" i="1" smtClean="0">
                <a:latin typeface="Times New Roman" pitchFamily="18" charset="0"/>
                <a:cs typeface="Times New Roman" pitchFamily="18" charset="0"/>
              </a:rPr>
              <a:t>____________, </a:t>
            </a:r>
            <a:r>
              <a:rPr lang="en-US" sz="3200" b="1" smtClean="0">
                <a:latin typeface="Times New Roman" pitchFamily="18" charset="0"/>
                <a:cs typeface="Times New Roman" pitchFamily="18" charset="0"/>
              </a:rPr>
              <a:t>unless</a:t>
            </a:r>
            <a:r>
              <a:rPr lang="en-US" sz="3200" smtClean="0">
                <a:latin typeface="Times New Roman" pitchFamily="18" charset="0"/>
                <a:cs typeface="Times New Roman" pitchFamily="18" charset="0"/>
              </a:rPr>
              <a:t> </a:t>
            </a:r>
            <a:r>
              <a:rPr lang="en-US" sz="2400" i="1" smtClean="0">
                <a:latin typeface="Times New Roman" pitchFamily="18" charset="0"/>
                <a:cs typeface="Times New Roman" pitchFamily="18" charset="0"/>
              </a:rPr>
              <a:t>____________.</a:t>
            </a:r>
            <a:endParaRPr lang="en-US" sz="3200" i="1" smtClean="0">
              <a:latin typeface="Times New Roman" pitchFamily="18" charset="0"/>
              <a:cs typeface="Times New Roman" pitchFamily="18" charset="0"/>
            </a:endParaRPr>
          </a:p>
          <a:p>
            <a:pPr eaLnBrk="1" hangingPunct="1">
              <a:buFont typeface="Wingdings 3" pitchFamily="18" charset="2"/>
              <a:buNone/>
            </a:pPr>
            <a:endParaRPr lang="en-US" sz="3600" i="1"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pPr eaLnBrk="1" fontAlgn="auto" hangingPunct="1">
              <a:spcAft>
                <a:spcPts val="0"/>
              </a:spcAft>
              <a:defRPr/>
            </a:pPr>
            <a:r>
              <a:rPr lang="en-US" dirty="0" smtClean="0"/>
              <a:t>Setting Up the </a:t>
            </a:r>
            <a:r>
              <a:rPr lang="en-US" dirty="0" err="1" smtClean="0"/>
              <a:t>Toulmin</a:t>
            </a:r>
            <a:r>
              <a:rPr lang="en-US" dirty="0" smtClean="0"/>
              <a:t> Model</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b="1" dirty="0" smtClean="0">
                <a:solidFill>
                  <a:srgbClr val="7030A0"/>
                </a:solidFill>
              </a:rPr>
              <a:t>Because</a:t>
            </a:r>
            <a:r>
              <a:rPr lang="en-US" dirty="0" smtClean="0">
                <a:solidFill>
                  <a:srgbClr val="7030A0"/>
                </a:solidFill>
              </a:rPr>
              <a:t> the fast food industry continues to grow and is not going away, </a:t>
            </a:r>
            <a:r>
              <a:rPr lang="en-US" b="1" dirty="0" smtClean="0">
                <a:solidFill>
                  <a:schemeClr val="accent2">
                    <a:lumMod val="75000"/>
                  </a:schemeClr>
                </a:solidFill>
              </a:rPr>
              <a:t>therefore</a:t>
            </a:r>
            <a:r>
              <a:rPr lang="en-US" dirty="0" smtClean="0">
                <a:solidFill>
                  <a:schemeClr val="accent2">
                    <a:lumMod val="75000"/>
                  </a:schemeClr>
                </a:solidFill>
              </a:rPr>
              <a:t> even those of us who support Slow Food should invest in it, </a:t>
            </a:r>
            <a:r>
              <a:rPr lang="en-US" b="1" dirty="0" smtClean="0">
                <a:solidFill>
                  <a:srgbClr val="00B050"/>
                </a:solidFill>
              </a:rPr>
              <a:t>since</a:t>
            </a:r>
            <a:r>
              <a:rPr lang="en-US" dirty="0" smtClean="0">
                <a:solidFill>
                  <a:srgbClr val="00B050"/>
                </a:solidFill>
              </a:rPr>
              <a:t> investing has the power to persuade businesses to change.</a:t>
            </a:r>
          </a:p>
          <a:p>
            <a:pPr marL="365760" indent="-256032" eaLnBrk="1" fontAlgn="auto" hangingPunct="1">
              <a:spcAft>
                <a:spcPts val="0"/>
              </a:spcAft>
              <a:buFont typeface="Wingdings 3"/>
              <a:buChar char=""/>
              <a:defRPr/>
            </a:pPr>
            <a:endParaRPr lang="en-US" dirty="0" smtClean="0">
              <a:solidFill>
                <a:srgbClr val="00B050"/>
              </a:solidFill>
            </a:endParaRPr>
          </a:p>
          <a:p>
            <a:pPr marL="365760" indent="-256032" eaLnBrk="1" fontAlgn="auto" hangingPunct="1">
              <a:spcAft>
                <a:spcPts val="0"/>
              </a:spcAft>
              <a:buFont typeface="Wingdings 3"/>
              <a:buChar char=""/>
              <a:defRPr/>
            </a:pPr>
            <a:r>
              <a:rPr lang="en-US" b="1" dirty="0" smtClean="0">
                <a:solidFill>
                  <a:srgbClr val="7030A0"/>
                </a:solidFill>
              </a:rPr>
              <a:t>Evidence</a:t>
            </a:r>
          </a:p>
          <a:p>
            <a:pPr marL="365760" indent="-256032" eaLnBrk="1" fontAlgn="auto" hangingPunct="1">
              <a:spcAft>
                <a:spcPts val="0"/>
              </a:spcAft>
              <a:buFont typeface="Wingdings 3"/>
              <a:buChar char=""/>
              <a:defRPr/>
            </a:pPr>
            <a:r>
              <a:rPr lang="en-US" b="1" dirty="0" smtClean="0">
                <a:solidFill>
                  <a:schemeClr val="accent2">
                    <a:lumMod val="75000"/>
                  </a:schemeClr>
                </a:solidFill>
              </a:rPr>
              <a:t>Claim</a:t>
            </a:r>
          </a:p>
          <a:p>
            <a:pPr marL="365760" indent="-256032" eaLnBrk="1" fontAlgn="auto" hangingPunct="1">
              <a:spcAft>
                <a:spcPts val="0"/>
              </a:spcAft>
              <a:buFont typeface="Wingdings 3"/>
              <a:buChar char=""/>
              <a:defRPr/>
            </a:pPr>
            <a:r>
              <a:rPr lang="en-US" b="1" dirty="0" smtClean="0">
                <a:solidFill>
                  <a:srgbClr val="00B050"/>
                </a:solidFill>
              </a:rPr>
              <a:t>Warrant</a:t>
            </a:r>
          </a:p>
        </p:txBody>
      </p:sp>
      <p:sp>
        <p:nvSpPr>
          <p:cNvPr id="3" name="Title 2"/>
          <p:cNvSpPr>
            <a:spLocks noGrp="1"/>
          </p:cNvSpPr>
          <p:nvPr>
            <p:ph type="title"/>
          </p:nvPr>
        </p:nvSpPr>
        <p:spPr/>
        <p:txBody>
          <a:bodyPr/>
          <a:lstStyle/>
          <a:p>
            <a:pPr eaLnBrk="1" fontAlgn="auto" hangingPunct="1">
              <a:spcAft>
                <a:spcPts val="0"/>
              </a:spcAft>
              <a:defRPr/>
            </a:pPr>
            <a:r>
              <a:rPr lang="en-US" dirty="0" smtClean="0"/>
              <a:t>Textual Examples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Char char=""/>
              <a:defRPr/>
            </a:pPr>
            <a:r>
              <a:rPr lang="en-US" dirty="0" smtClean="0">
                <a:solidFill>
                  <a:srgbClr val="7030A0"/>
                </a:solidFill>
              </a:rPr>
              <a:t>Because foreign students spend more time in school and achieve higher test scores, </a:t>
            </a:r>
            <a:r>
              <a:rPr lang="en-US" dirty="0" smtClean="0">
                <a:solidFill>
                  <a:schemeClr val="accent2">
                    <a:lumMod val="75000"/>
                  </a:schemeClr>
                </a:solidFill>
              </a:rPr>
              <a:t>therefore they receive a better education, </a:t>
            </a:r>
            <a:r>
              <a:rPr lang="en-US" dirty="0" smtClean="0">
                <a:solidFill>
                  <a:srgbClr val="00B050"/>
                </a:solidFill>
              </a:rPr>
              <a:t>since quality of education and learning is indicated by test scores, </a:t>
            </a:r>
            <a:r>
              <a:rPr lang="en-US" dirty="0" smtClean="0">
                <a:solidFill>
                  <a:schemeClr val="accent3"/>
                </a:solidFill>
              </a:rPr>
              <a:t>on account of their accuracy in assessing learning.</a:t>
            </a:r>
          </a:p>
          <a:p>
            <a:pPr marL="365760" indent="-256032" eaLnBrk="1" fontAlgn="auto" hangingPunct="1">
              <a:spcAft>
                <a:spcPts val="0"/>
              </a:spcAft>
              <a:buFont typeface="Wingdings 3"/>
              <a:buChar char=""/>
              <a:defRPr/>
            </a:pPr>
            <a:endParaRPr lang="en-US" sz="2800" b="1" dirty="0" smtClean="0"/>
          </a:p>
          <a:p>
            <a:pPr marL="365760" indent="-256032" eaLnBrk="1" fontAlgn="auto" hangingPunct="1">
              <a:spcAft>
                <a:spcPts val="0"/>
              </a:spcAft>
              <a:buFont typeface="Wingdings 3"/>
              <a:buChar char=""/>
              <a:defRPr/>
            </a:pPr>
            <a:r>
              <a:rPr lang="en-US" sz="2800" b="1" dirty="0" smtClean="0">
                <a:solidFill>
                  <a:srgbClr val="7030A0"/>
                </a:solidFill>
              </a:rPr>
              <a:t>Evidence</a:t>
            </a:r>
          </a:p>
          <a:p>
            <a:pPr marL="365760" indent="-256032" eaLnBrk="1" fontAlgn="auto" hangingPunct="1">
              <a:spcAft>
                <a:spcPts val="0"/>
              </a:spcAft>
              <a:buFont typeface="Wingdings 3"/>
              <a:buChar char=""/>
              <a:defRPr/>
            </a:pPr>
            <a:r>
              <a:rPr lang="en-US" sz="2800" b="1" dirty="0" smtClean="0">
                <a:solidFill>
                  <a:schemeClr val="accent2">
                    <a:lumMod val="75000"/>
                  </a:schemeClr>
                </a:solidFill>
              </a:rPr>
              <a:t>Claim</a:t>
            </a:r>
          </a:p>
          <a:p>
            <a:pPr marL="365760" indent="-256032" eaLnBrk="1" fontAlgn="auto" hangingPunct="1">
              <a:spcAft>
                <a:spcPts val="0"/>
              </a:spcAft>
              <a:buFont typeface="Wingdings 3"/>
              <a:buChar char=""/>
              <a:defRPr/>
            </a:pPr>
            <a:r>
              <a:rPr lang="en-US" sz="2800" b="1" dirty="0" smtClean="0">
                <a:solidFill>
                  <a:srgbClr val="00B050"/>
                </a:solidFill>
              </a:rPr>
              <a:t>Warrant</a:t>
            </a:r>
          </a:p>
          <a:p>
            <a:pPr marL="365760" indent="-256032" eaLnBrk="1" fontAlgn="auto" hangingPunct="1">
              <a:spcAft>
                <a:spcPts val="0"/>
              </a:spcAft>
              <a:buFont typeface="Wingdings 3"/>
              <a:buChar char=""/>
              <a:defRPr/>
            </a:pPr>
            <a:r>
              <a:rPr lang="en-US" sz="2800" b="1" dirty="0" smtClean="0">
                <a:solidFill>
                  <a:schemeClr val="accent3"/>
                </a:solidFill>
              </a:rPr>
              <a:t>Backing </a:t>
            </a:r>
            <a:endParaRPr lang="en-US" sz="2800" b="1" dirty="0">
              <a:solidFill>
                <a:schemeClr val="accent3"/>
              </a:solidFill>
            </a:endParaRPr>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smtClean="0"/>
              <a:t>Evidence, claim, warrant, backing</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457200" y="1447800"/>
            <a:ext cx="8229600" cy="4648200"/>
          </a:xfrm>
        </p:spPr>
        <p:txBody>
          <a:bodyPr/>
          <a:lstStyle/>
          <a:p>
            <a:pPr eaLnBrk="1" hangingPunct="1">
              <a:lnSpc>
                <a:spcPct val="90000"/>
              </a:lnSpc>
            </a:pPr>
            <a:r>
              <a:rPr lang="en-US" sz="2400" dirty="0" smtClean="0"/>
              <a:t>The </a:t>
            </a:r>
            <a:r>
              <a:rPr lang="en-US" sz="2400" dirty="0" err="1" smtClean="0"/>
              <a:t>Toulmin</a:t>
            </a:r>
            <a:r>
              <a:rPr lang="en-US" sz="2400" dirty="0" smtClean="0"/>
              <a:t> model offers a somewhat static view of an argument</a:t>
            </a:r>
          </a:p>
          <a:p>
            <a:pPr eaLnBrk="1" hangingPunct="1">
              <a:lnSpc>
                <a:spcPct val="90000"/>
              </a:lnSpc>
            </a:pPr>
            <a:r>
              <a:rPr lang="en-US" sz="2400" dirty="0" smtClean="0"/>
              <a:t>Focuses on the argument maker, not the target or respondent</a:t>
            </a:r>
          </a:p>
          <a:p>
            <a:pPr eaLnBrk="1" hangingPunct="1">
              <a:lnSpc>
                <a:spcPct val="90000"/>
              </a:lnSpc>
            </a:pPr>
            <a:r>
              <a:rPr lang="en-US" sz="2400" dirty="0" smtClean="0"/>
              <a:t>Real-life arguments aren’t always neat or clear</a:t>
            </a:r>
          </a:p>
          <a:p>
            <a:pPr eaLnBrk="1" hangingPunct="1">
              <a:lnSpc>
                <a:spcPct val="90000"/>
              </a:lnSpc>
            </a:pPr>
            <a:r>
              <a:rPr lang="en-US" sz="2400" dirty="0" smtClean="0"/>
              <a:t>The </a:t>
            </a:r>
            <a:r>
              <a:rPr lang="en-US" sz="2400" dirty="0" err="1" smtClean="0"/>
              <a:t>Toulmin</a:t>
            </a:r>
            <a:r>
              <a:rPr lang="en-US" sz="2400" dirty="0" smtClean="0"/>
              <a:t> model is an analytical tool</a:t>
            </a:r>
          </a:p>
          <a:p>
            <a:pPr lvl="1" eaLnBrk="1" hangingPunct="1">
              <a:lnSpc>
                <a:spcPct val="90000"/>
              </a:lnSpc>
            </a:pPr>
            <a:r>
              <a:rPr lang="en-US" sz="2400" dirty="0" smtClean="0"/>
              <a:t>Useful for dissecting arguments before or after they’ve been made</a:t>
            </a:r>
          </a:p>
          <a:p>
            <a:pPr lvl="1" eaLnBrk="1" hangingPunct="1">
              <a:lnSpc>
                <a:spcPct val="90000"/>
              </a:lnSpc>
            </a:pPr>
            <a:r>
              <a:rPr lang="en-US" sz="2400" dirty="0" smtClean="0"/>
              <a:t>Not as useful, practical in the “heat” of an argument</a:t>
            </a:r>
          </a:p>
          <a:p>
            <a:pPr eaLnBrk="1" hangingPunct="1">
              <a:lnSpc>
                <a:spcPct val="90000"/>
              </a:lnSpc>
            </a:pPr>
            <a:r>
              <a:rPr lang="en-US" sz="2400" dirty="0" smtClean="0"/>
              <a:t>Since warrants are unstated, different listeners may perceive them differently</a:t>
            </a:r>
          </a:p>
        </p:txBody>
      </p:sp>
      <p:sp>
        <p:nvSpPr>
          <p:cNvPr id="19458" name="Rectangle 2"/>
          <p:cNvSpPr>
            <a:spLocks noGrp="1" noChangeArrowheads="1"/>
          </p:cNvSpPr>
          <p:nvPr>
            <p:ph type="title"/>
          </p:nvPr>
        </p:nvSpPr>
        <p:spPr>
          <a:xfrm>
            <a:off x="457200" y="76200"/>
            <a:ext cx="8382000" cy="1143000"/>
          </a:xfrm>
        </p:spPr>
        <p:txBody>
          <a:bodyPr/>
          <a:lstStyle/>
          <a:p>
            <a:pPr eaLnBrk="1" fontAlgn="auto" hangingPunct="1">
              <a:spcAft>
                <a:spcPts val="0"/>
              </a:spcAft>
              <a:defRPr/>
            </a:pPr>
            <a:r>
              <a:rPr lang="en-US" sz="3200" dirty="0" smtClean="0"/>
              <a:t>Limitations regarding the </a:t>
            </a:r>
            <a:r>
              <a:rPr lang="en-US" sz="3200" dirty="0" err="1" smtClean="0"/>
              <a:t>Toulmin</a:t>
            </a:r>
            <a:r>
              <a:rPr lang="en-US" sz="3200" dirty="0" smtClean="0"/>
              <a:t> model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p:txBody>
          <a:bodyPr>
            <a:normAutofit lnSpcReduction="10000"/>
          </a:bodyPr>
          <a:lstStyle/>
          <a:p>
            <a:pPr eaLnBrk="1" hangingPunct="1"/>
            <a:r>
              <a:rPr lang="en-US" dirty="0" smtClean="0"/>
              <a:t>Complete the activity on page 128 by using the </a:t>
            </a:r>
            <a:r>
              <a:rPr lang="en-US" dirty="0" err="1" smtClean="0"/>
              <a:t>Toulmin</a:t>
            </a:r>
            <a:r>
              <a:rPr lang="en-US" dirty="0" smtClean="0"/>
              <a:t> Model. </a:t>
            </a:r>
            <a:br>
              <a:rPr lang="en-US" dirty="0" smtClean="0"/>
            </a:br>
            <a:endParaRPr lang="en-US" dirty="0" smtClean="0"/>
          </a:p>
          <a:p>
            <a:pPr lvl="1" eaLnBrk="1" hangingPunct="1"/>
            <a:r>
              <a:rPr lang="en-US" dirty="0" smtClean="0"/>
              <a:t>Identify the claim, evidence, and assumption for each </a:t>
            </a:r>
            <a:r>
              <a:rPr lang="en-US" sz="1800" dirty="0" smtClean="0"/>
              <a:t>(</a:t>
            </a:r>
            <a:r>
              <a:rPr lang="en-US" sz="1800" b="1" i="1" dirty="0" smtClean="0"/>
              <a:t>because, therefore, since)</a:t>
            </a:r>
            <a:r>
              <a:rPr lang="en-US" dirty="0" smtClean="0"/>
              <a:t/>
            </a:r>
            <a:br>
              <a:rPr lang="en-US" dirty="0" smtClean="0"/>
            </a:br>
            <a:endParaRPr lang="en-US" dirty="0" smtClean="0"/>
          </a:p>
          <a:p>
            <a:pPr lvl="1" eaLnBrk="1" hangingPunct="1"/>
            <a:r>
              <a:rPr lang="en-US" dirty="0" smtClean="0"/>
              <a:t>Try to identify the backing or reservation </a:t>
            </a:r>
            <a:r>
              <a:rPr lang="en-US" sz="1800" b="1" i="1" dirty="0" smtClean="0"/>
              <a:t>(on account of, unless)</a:t>
            </a:r>
            <a:r>
              <a:rPr lang="en-US" dirty="0" smtClean="0"/>
              <a:t/>
            </a:r>
            <a:br>
              <a:rPr lang="en-US" dirty="0" smtClean="0"/>
            </a:br>
            <a:endParaRPr lang="en-US" dirty="0" smtClean="0"/>
          </a:p>
          <a:p>
            <a:pPr lvl="1" eaLnBrk="1" hangingPunct="1"/>
            <a:r>
              <a:rPr lang="en-US" dirty="0" smtClean="0"/>
              <a:t>Decide whether your </a:t>
            </a:r>
            <a:r>
              <a:rPr lang="en-US" dirty="0" err="1" smtClean="0"/>
              <a:t>Toulmin</a:t>
            </a:r>
            <a:r>
              <a:rPr lang="en-US" dirty="0" smtClean="0"/>
              <a:t> argument needs a qualifier </a:t>
            </a:r>
            <a:r>
              <a:rPr lang="en-US" sz="1600" b="1" i="1" dirty="0" smtClean="0"/>
              <a:t>(would your argument be strengthened by stating usually, maybe, probably, in most cases, most likely)</a:t>
            </a:r>
            <a:endParaRPr lang="en-US" b="1" i="1" dirty="0" smtClean="0"/>
          </a:p>
        </p:txBody>
      </p:sp>
      <p:sp>
        <p:nvSpPr>
          <p:cNvPr id="3" name="Title 2"/>
          <p:cNvSpPr>
            <a:spLocks noGrp="1"/>
          </p:cNvSpPr>
          <p:nvPr>
            <p:ph type="title"/>
          </p:nvPr>
        </p:nvSpPr>
        <p:spPr/>
        <p:txBody>
          <a:bodyPr/>
          <a:lstStyle/>
          <a:p>
            <a:pPr eaLnBrk="1" fontAlgn="auto" hangingPunct="1">
              <a:spcAft>
                <a:spcPts val="0"/>
              </a:spcAft>
              <a:defRPr/>
            </a:pPr>
            <a:r>
              <a:rPr lang="en-US" smtClean="0"/>
              <a:t>Do Now</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Rogerian Model</a:t>
            </a:r>
          </a:p>
        </p:txBody>
      </p:sp>
      <p:sp>
        <p:nvSpPr>
          <p:cNvPr id="16387" name="Rectangle 3"/>
          <p:cNvSpPr>
            <a:spLocks noGrp="1" noChangeArrowheads="1"/>
          </p:cNvSpPr>
          <p:nvPr>
            <p:ph type="body" idx="1"/>
          </p:nvPr>
        </p:nvSpPr>
        <p:spPr>
          <a:xfrm>
            <a:off x="3429000" y="1600200"/>
            <a:ext cx="5337048" cy="4495800"/>
          </a:xfrm>
        </p:spPr>
        <p:txBody>
          <a:bodyPr/>
          <a:lstStyle/>
          <a:p>
            <a:pPr>
              <a:lnSpc>
                <a:spcPct val="90000"/>
              </a:lnSpc>
            </a:pPr>
            <a:r>
              <a:rPr lang="en-US" sz="2500" dirty="0"/>
              <a:t>Developed by psychologist Carl Rogers (also in the ’50s)</a:t>
            </a:r>
          </a:p>
          <a:p>
            <a:pPr>
              <a:lnSpc>
                <a:spcPct val="90000"/>
              </a:lnSpc>
            </a:pPr>
            <a:r>
              <a:rPr lang="en-US" sz="2500" dirty="0"/>
              <a:t>Emphasizes problem-solving and/or coming to consensus</a:t>
            </a:r>
          </a:p>
          <a:p>
            <a:pPr>
              <a:lnSpc>
                <a:spcPct val="90000"/>
              </a:lnSpc>
            </a:pPr>
            <a:r>
              <a:rPr lang="en-US" sz="2500" dirty="0"/>
              <a:t>Mutually acceptable solutions to problems</a:t>
            </a:r>
          </a:p>
          <a:p>
            <a:pPr>
              <a:lnSpc>
                <a:spcPct val="90000"/>
              </a:lnSpc>
            </a:pPr>
            <a:r>
              <a:rPr lang="en-US" sz="2500" dirty="0"/>
              <a:t>Allows the author to appear open-minded or even objective</a:t>
            </a:r>
          </a:p>
          <a:p>
            <a:pPr>
              <a:lnSpc>
                <a:spcPct val="90000"/>
              </a:lnSpc>
            </a:pPr>
            <a:r>
              <a:rPr lang="en-US" sz="2500" dirty="0"/>
              <a:t>Appropriate in contexts where you need to convince a resistant opponent to at least respect your views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999" y="1752600"/>
            <a:ext cx="3145677" cy="411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heel(1)">
                                      <p:cBhvr>
                                        <p:cTn id="7" dur="2000"/>
                                        <p:tgtEl>
                                          <p:spTgt spid="16387">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wheel(1)">
                                      <p:cBhvr>
                                        <p:cTn id="10" dur="2000"/>
                                        <p:tgtEl>
                                          <p:spTgt spid="16387">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wheel(1)">
                                      <p:cBhvr>
                                        <p:cTn id="13" dur="2000"/>
                                        <p:tgtEl>
                                          <p:spTgt spid="16387">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16387">
                                            <p:txEl>
                                              <p:pRg st="3" end="3"/>
                                            </p:txEl>
                                          </p:spTgt>
                                        </p:tgtEl>
                                        <p:attrNameLst>
                                          <p:attrName>style.visibility</p:attrName>
                                        </p:attrNameLst>
                                      </p:cBhvr>
                                      <p:to>
                                        <p:strVal val="visible"/>
                                      </p:to>
                                    </p:set>
                                    <p:animEffect transition="in" filter="wheel(1)">
                                      <p:cBhvr>
                                        <p:cTn id="16" dur="2000"/>
                                        <p:tgtEl>
                                          <p:spTgt spid="16387">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Effect transition="in" filter="wheel(1)">
                                      <p:cBhvr>
                                        <p:cTn id="19" dur="2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dirty="0" err="1"/>
              <a:t>Rogerian</a:t>
            </a:r>
            <a:r>
              <a:rPr lang="en-US" dirty="0"/>
              <a:t> </a:t>
            </a:r>
            <a:r>
              <a:rPr lang="en-US" dirty="0" smtClean="0"/>
              <a:t>Model –basic characteristics</a:t>
            </a:r>
            <a:endParaRPr lang="en-US" dirty="0"/>
          </a:p>
        </p:txBody>
      </p:sp>
      <p:sp>
        <p:nvSpPr>
          <p:cNvPr id="39939" name="Rectangle 3"/>
          <p:cNvSpPr>
            <a:spLocks noGrp="1" noChangeArrowheads="1"/>
          </p:cNvSpPr>
          <p:nvPr>
            <p:ph type="body" idx="1"/>
          </p:nvPr>
        </p:nvSpPr>
        <p:spPr>
          <a:xfrm>
            <a:off x="1370013" y="1827213"/>
            <a:ext cx="7313612" cy="4802187"/>
          </a:xfrm>
        </p:spPr>
        <p:txBody>
          <a:bodyPr/>
          <a:lstStyle/>
          <a:p>
            <a:r>
              <a:rPr lang="en-US" dirty="0"/>
              <a:t>Seeks common ground</a:t>
            </a:r>
          </a:p>
          <a:p>
            <a:r>
              <a:rPr lang="en-US" dirty="0"/>
              <a:t>Builds trust</a:t>
            </a:r>
          </a:p>
          <a:p>
            <a:r>
              <a:rPr lang="en-US" dirty="0"/>
              <a:t>Reduces threat</a:t>
            </a:r>
          </a:p>
          <a:p>
            <a:pPr>
              <a:buFont typeface="Wingdings" pitchFamily="2" charset="2"/>
              <a:buNone/>
            </a:pPr>
            <a:endParaRPr lang="en-US" dirty="0"/>
          </a:p>
          <a:p>
            <a:r>
              <a:rPr lang="en-US" dirty="0"/>
              <a:t>Avoids confrontation/attack</a:t>
            </a:r>
          </a:p>
          <a:p>
            <a:r>
              <a:rPr lang="en-US" dirty="0"/>
              <a:t>Gives credit to counterarguments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1000"/>
                                        <p:tgtEl>
                                          <p:spTgt spid="39939">
                                            <p:txEl>
                                              <p:pRg st="1" end="1"/>
                                            </p:txEl>
                                          </p:spTgt>
                                        </p:tgtEl>
                                      </p:cBhvr>
                                    </p:animEffect>
                                    <p:anim calcmode="lin" valueType="num">
                                      <p:cBhvr>
                                        <p:cTn id="13" dur="1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993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fade">
                                      <p:cBhvr>
                                        <p:cTn id="17" dur="1000"/>
                                        <p:tgtEl>
                                          <p:spTgt spid="39939">
                                            <p:txEl>
                                              <p:pRg st="2" end="2"/>
                                            </p:txEl>
                                          </p:spTgt>
                                        </p:tgtEl>
                                      </p:cBhvr>
                                    </p:animEffect>
                                    <p:anim calcmode="lin" valueType="num">
                                      <p:cBhvr>
                                        <p:cTn id="18"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993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9939">
                                            <p:txEl>
                                              <p:pRg st="4" end="4"/>
                                            </p:txEl>
                                          </p:spTgt>
                                        </p:tgtEl>
                                        <p:attrNameLst>
                                          <p:attrName>style.visibility</p:attrName>
                                        </p:attrNameLst>
                                      </p:cBhvr>
                                      <p:to>
                                        <p:strVal val="visible"/>
                                      </p:to>
                                    </p:set>
                                    <p:animEffect transition="in" filter="fade">
                                      <p:cBhvr>
                                        <p:cTn id="22" dur="1000"/>
                                        <p:tgtEl>
                                          <p:spTgt spid="39939">
                                            <p:txEl>
                                              <p:pRg st="4" end="4"/>
                                            </p:txEl>
                                          </p:spTgt>
                                        </p:tgtEl>
                                      </p:cBhvr>
                                    </p:animEffect>
                                    <p:anim calcmode="lin" valueType="num">
                                      <p:cBhvr>
                                        <p:cTn id="23" dur="10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9939">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animEffect transition="in" filter="fade">
                                      <p:cBhvr>
                                        <p:cTn id="27" dur="1000"/>
                                        <p:tgtEl>
                                          <p:spTgt spid="39939">
                                            <p:txEl>
                                              <p:pRg st="5" end="5"/>
                                            </p:txEl>
                                          </p:spTgt>
                                        </p:tgtEl>
                                      </p:cBhvr>
                                    </p:animEffect>
                                    <p:anim calcmode="lin" valueType="num">
                                      <p:cBhvr>
                                        <p:cTn id="28" dur="10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993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Rogerian Arguments: Structure</a:t>
            </a:r>
          </a:p>
        </p:txBody>
      </p:sp>
      <p:sp>
        <p:nvSpPr>
          <p:cNvPr id="18435" name="Rectangle 3"/>
          <p:cNvSpPr>
            <a:spLocks noGrp="1" noChangeArrowheads="1"/>
          </p:cNvSpPr>
          <p:nvPr>
            <p:ph type="body" idx="1"/>
          </p:nvPr>
        </p:nvSpPr>
        <p:spPr>
          <a:xfrm>
            <a:off x="612648" y="1676400"/>
            <a:ext cx="8153400" cy="4419600"/>
          </a:xfrm>
        </p:spPr>
        <p:txBody>
          <a:bodyPr/>
          <a:lstStyle/>
          <a:p>
            <a:pPr>
              <a:lnSpc>
                <a:spcPct val="80000"/>
              </a:lnSpc>
            </a:pPr>
            <a:r>
              <a:rPr lang="en-US" sz="2100" b="1" dirty="0"/>
              <a:t>Introduction:</a:t>
            </a:r>
            <a:r>
              <a:rPr lang="en-US" sz="2100" dirty="0"/>
              <a:t> statement of problem to be solved or question to be </a:t>
            </a:r>
            <a:r>
              <a:rPr lang="en-US" sz="2100" dirty="0" smtClean="0"/>
              <a:t>answered</a:t>
            </a:r>
            <a:br>
              <a:rPr lang="en-US" sz="2100" dirty="0" smtClean="0"/>
            </a:br>
            <a:endParaRPr lang="en-US" sz="2100" b="1" dirty="0"/>
          </a:p>
          <a:p>
            <a:pPr>
              <a:lnSpc>
                <a:spcPct val="80000"/>
              </a:lnSpc>
            </a:pPr>
            <a:r>
              <a:rPr lang="en-US" sz="2100" b="1" dirty="0"/>
              <a:t>Summary of Opposing Views:</a:t>
            </a:r>
            <a:r>
              <a:rPr lang="en-US" sz="2100" dirty="0"/>
              <a:t> described using a seemingly objective persona</a:t>
            </a:r>
            <a:endParaRPr lang="en-US" sz="2100" b="1" dirty="0"/>
          </a:p>
          <a:p>
            <a:pPr>
              <a:lnSpc>
                <a:spcPct val="80000"/>
              </a:lnSpc>
            </a:pPr>
            <a:r>
              <a:rPr lang="en-US" sz="2100" b="1" dirty="0"/>
              <a:t>Statement of Understanding:</a:t>
            </a:r>
            <a:r>
              <a:rPr lang="en-US" sz="2100" dirty="0"/>
              <a:t> concedes circumstances under which opposing views might be </a:t>
            </a:r>
            <a:r>
              <a:rPr lang="en-US" sz="2100" dirty="0" smtClean="0"/>
              <a:t>valid</a:t>
            </a:r>
            <a:br>
              <a:rPr lang="en-US" sz="2100" dirty="0" smtClean="0"/>
            </a:br>
            <a:endParaRPr lang="en-US" sz="2100" b="1" dirty="0"/>
          </a:p>
          <a:p>
            <a:pPr>
              <a:lnSpc>
                <a:spcPct val="80000"/>
              </a:lnSpc>
            </a:pPr>
            <a:r>
              <a:rPr lang="en-US" sz="2100" b="1" dirty="0"/>
              <a:t>Statement of Your Position</a:t>
            </a:r>
          </a:p>
          <a:p>
            <a:pPr>
              <a:lnSpc>
                <a:spcPct val="80000"/>
              </a:lnSpc>
            </a:pPr>
            <a:r>
              <a:rPr lang="en-US" sz="2100" b="1" dirty="0"/>
              <a:t>Statement of Contexts: </a:t>
            </a:r>
            <a:r>
              <a:rPr lang="en-US" sz="2100" dirty="0"/>
              <a:t>describes contexts in which your position applies/works </a:t>
            </a:r>
            <a:r>
              <a:rPr lang="en-US" sz="2100" dirty="0" smtClean="0"/>
              <a:t>well</a:t>
            </a:r>
            <a:br>
              <a:rPr lang="en-US" sz="2100" dirty="0" smtClean="0"/>
            </a:br>
            <a:endParaRPr lang="en-US" sz="2100" b="1" dirty="0"/>
          </a:p>
          <a:p>
            <a:pPr>
              <a:lnSpc>
                <a:spcPct val="80000"/>
              </a:lnSpc>
            </a:pPr>
            <a:r>
              <a:rPr lang="en-US" sz="2100" b="1" dirty="0"/>
              <a:t>Statement of Benefits: </a:t>
            </a:r>
            <a:r>
              <a:rPr lang="en-US" sz="2100" dirty="0"/>
              <a:t>appeals to self-interest of readers who may not yet agree with you; demonstrates how your position benefits them</a:t>
            </a:r>
          </a:p>
        </p:txBody>
      </p:sp>
      <p:sp>
        <p:nvSpPr>
          <p:cNvPr id="4" name="Rectangle 3"/>
          <p:cNvSpPr/>
          <p:nvPr/>
        </p:nvSpPr>
        <p:spPr>
          <a:xfrm>
            <a:off x="457200" y="1600200"/>
            <a:ext cx="83058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 y="2438400"/>
            <a:ext cx="8305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 y="3886200"/>
            <a:ext cx="83058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 y="5105400"/>
            <a:ext cx="83058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Effect transition="in" filter="fade">
                                      <p:cBhvr>
                                        <p:cTn id="14" dur="2000"/>
                                        <p:tgtEl>
                                          <p:spTgt spid="18435">
                                            <p:txEl>
                                              <p:pRg st="0" end="0"/>
                                            </p:txEl>
                                          </p:spTgt>
                                        </p:tgtEl>
                                      </p:cBhvr>
                                    </p:animEffect>
                                    <p:anim calcmode="lin" valueType="num">
                                      <p:cBhvr>
                                        <p:cTn id="15" dur="2000" fill="hold"/>
                                        <p:tgtEl>
                                          <p:spTgt spid="18435">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18435">
                                            <p:txEl>
                                              <p:pRg st="0" end="0"/>
                                            </p:txEl>
                                          </p:spTgt>
                                        </p:tgtEl>
                                        <p:attrNameLst>
                                          <p:attrName>ppt_h</p:attrName>
                                        </p:attrNameLst>
                                      </p:cBhvr>
                                      <p:tavLst>
                                        <p:tav tm="0">
                                          <p:val>
                                            <p:strVal val="#ppt_h"/>
                                          </p:val>
                                        </p:tav>
                                        <p:tav tm="100000">
                                          <p:val>
                                            <p:strVal val="#ppt_h"/>
                                          </p:val>
                                        </p:tav>
                                      </p:tavLst>
                                    </p:anim>
                                  </p:childTnLst>
                                </p:cTn>
                              </p:par>
                              <p:par>
                                <p:cTn id="17" presetID="21" presetClass="entr" presetSubtype="1"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18435">
                                            <p:txEl>
                                              <p:pRg st="1" end="1"/>
                                            </p:txEl>
                                          </p:spTgt>
                                        </p:tgtEl>
                                        <p:attrNameLst>
                                          <p:attrName>style.visibility</p:attrName>
                                        </p:attrNameLst>
                                      </p:cBhvr>
                                      <p:to>
                                        <p:strVal val="visible"/>
                                      </p:to>
                                    </p:set>
                                    <p:animEffect transition="in" filter="fade">
                                      <p:cBhvr>
                                        <p:cTn id="24" dur="2000"/>
                                        <p:tgtEl>
                                          <p:spTgt spid="18435">
                                            <p:txEl>
                                              <p:pRg st="1" end="1"/>
                                            </p:txEl>
                                          </p:spTgt>
                                        </p:tgtEl>
                                      </p:cBhvr>
                                    </p:animEffect>
                                    <p:anim calcmode="lin" valueType="num">
                                      <p:cBhvr>
                                        <p:cTn id="25" dur="2000" fill="hold"/>
                                        <p:tgtEl>
                                          <p:spTgt spid="18435">
                                            <p:txEl>
                                              <p:pRg st="1" end="1"/>
                                            </p:txEl>
                                          </p:spTgt>
                                        </p:tgtEl>
                                        <p:attrNameLst>
                                          <p:attrName>ppt_w</p:attrName>
                                        </p:attrNameLst>
                                      </p:cBhvr>
                                      <p:tavLst>
                                        <p:tav tm="0" fmla="#ppt_w*sin(2.5*pi*$)">
                                          <p:val>
                                            <p:fltVal val="0"/>
                                          </p:val>
                                        </p:tav>
                                        <p:tav tm="100000">
                                          <p:val>
                                            <p:fltVal val="1"/>
                                          </p:val>
                                        </p:tav>
                                      </p:tavLst>
                                    </p:anim>
                                    <p:anim calcmode="lin" valueType="num">
                                      <p:cBhvr>
                                        <p:cTn id="26" dur="2000" fill="hold"/>
                                        <p:tgtEl>
                                          <p:spTgt spid="184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18435">
                                            <p:txEl>
                                              <p:pRg st="2" end="2"/>
                                            </p:txEl>
                                          </p:spTgt>
                                        </p:tgtEl>
                                        <p:attrNameLst>
                                          <p:attrName>style.visibility</p:attrName>
                                        </p:attrNameLst>
                                      </p:cBhvr>
                                      <p:to>
                                        <p:strVal val="visible"/>
                                      </p:to>
                                    </p:set>
                                    <p:animEffect transition="in" filter="fade">
                                      <p:cBhvr>
                                        <p:cTn id="31" dur="2000"/>
                                        <p:tgtEl>
                                          <p:spTgt spid="18435">
                                            <p:txEl>
                                              <p:pRg st="2" end="2"/>
                                            </p:txEl>
                                          </p:spTgt>
                                        </p:tgtEl>
                                      </p:cBhvr>
                                    </p:animEffect>
                                    <p:anim calcmode="lin" valueType="num">
                                      <p:cBhvr>
                                        <p:cTn id="32" dur="2000" fill="hold"/>
                                        <p:tgtEl>
                                          <p:spTgt spid="18435">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1843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2000"/>
                                        <p:tgtEl>
                                          <p:spTgt spid="6"/>
                                        </p:tgtEl>
                                      </p:cBhvr>
                                    </p:animEffect>
                                    <p:anim calcmode="lin" valueType="num">
                                      <p:cBhvr>
                                        <p:cTn id="39" dur="2000" fill="hold"/>
                                        <p:tgtEl>
                                          <p:spTgt spid="6"/>
                                        </p:tgtEl>
                                        <p:attrNameLst>
                                          <p:attrName>ppt_w</p:attrName>
                                        </p:attrNameLst>
                                      </p:cBhvr>
                                      <p:tavLst>
                                        <p:tav tm="0" fmla="#ppt_w*sin(2.5*pi*$)">
                                          <p:val>
                                            <p:fltVal val="0"/>
                                          </p:val>
                                        </p:tav>
                                        <p:tav tm="100000">
                                          <p:val>
                                            <p:fltVal val="1"/>
                                          </p:val>
                                        </p:tav>
                                      </p:tavLst>
                                    </p:anim>
                                    <p:anim calcmode="lin" valueType="num">
                                      <p:cBhvr>
                                        <p:cTn id="40"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18435">
                                            <p:txEl>
                                              <p:pRg st="3" end="3"/>
                                            </p:txEl>
                                          </p:spTgt>
                                        </p:tgtEl>
                                        <p:attrNameLst>
                                          <p:attrName>style.visibility</p:attrName>
                                        </p:attrNameLst>
                                      </p:cBhvr>
                                      <p:to>
                                        <p:strVal val="visible"/>
                                      </p:to>
                                    </p:set>
                                    <p:animEffect transition="in" filter="fade">
                                      <p:cBhvr>
                                        <p:cTn id="45" dur="2000"/>
                                        <p:tgtEl>
                                          <p:spTgt spid="18435">
                                            <p:txEl>
                                              <p:pRg st="3" end="3"/>
                                            </p:txEl>
                                          </p:spTgt>
                                        </p:tgtEl>
                                      </p:cBhvr>
                                    </p:animEffect>
                                    <p:anim calcmode="lin" valueType="num">
                                      <p:cBhvr>
                                        <p:cTn id="46" dur="2000" fill="hold"/>
                                        <p:tgtEl>
                                          <p:spTgt spid="18435">
                                            <p:txEl>
                                              <p:pRg st="3" end="3"/>
                                            </p:txEl>
                                          </p:spTgt>
                                        </p:tgtEl>
                                        <p:attrNameLst>
                                          <p:attrName>ppt_w</p:attrName>
                                        </p:attrNameLst>
                                      </p:cBhvr>
                                      <p:tavLst>
                                        <p:tav tm="0" fmla="#ppt_w*sin(2.5*pi*$)">
                                          <p:val>
                                            <p:fltVal val="0"/>
                                          </p:val>
                                        </p:tav>
                                        <p:tav tm="100000">
                                          <p:val>
                                            <p:fltVal val="1"/>
                                          </p:val>
                                        </p:tav>
                                      </p:tavLst>
                                    </p:anim>
                                    <p:anim calcmode="lin" valueType="num">
                                      <p:cBhvr>
                                        <p:cTn id="47" dur="2000" fill="hold"/>
                                        <p:tgtEl>
                                          <p:spTgt spid="1843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45" presetClass="entr" presetSubtype="0" fill="hold" grpId="0" nodeType="clickEffect">
                                  <p:stCondLst>
                                    <p:cond delay="0"/>
                                  </p:stCondLst>
                                  <p:childTnLst>
                                    <p:set>
                                      <p:cBhvr>
                                        <p:cTn id="51" dur="1" fill="hold">
                                          <p:stCondLst>
                                            <p:cond delay="0"/>
                                          </p:stCondLst>
                                        </p:cTn>
                                        <p:tgtEl>
                                          <p:spTgt spid="18435">
                                            <p:txEl>
                                              <p:pRg st="4" end="4"/>
                                            </p:txEl>
                                          </p:spTgt>
                                        </p:tgtEl>
                                        <p:attrNameLst>
                                          <p:attrName>style.visibility</p:attrName>
                                        </p:attrNameLst>
                                      </p:cBhvr>
                                      <p:to>
                                        <p:strVal val="visible"/>
                                      </p:to>
                                    </p:set>
                                    <p:animEffect transition="in" filter="fade">
                                      <p:cBhvr>
                                        <p:cTn id="52" dur="2000"/>
                                        <p:tgtEl>
                                          <p:spTgt spid="18435">
                                            <p:txEl>
                                              <p:pRg st="4" end="4"/>
                                            </p:txEl>
                                          </p:spTgt>
                                        </p:tgtEl>
                                      </p:cBhvr>
                                    </p:animEffect>
                                    <p:anim calcmode="lin" valueType="num">
                                      <p:cBhvr>
                                        <p:cTn id="53" dur="2000" fill="hold"/>
                                        <p:tgtEl>
                                          <p:spTgt spid="18435">
                                            <p:txEl>
                                              <p:pRg st="4" end="4"/>
                                            </p:txEl>
                                          </p:spTgt>
                                        </p:tgtEl>
                                        <p:attrNameLst>
                                          <p:attrName>ppt_w</p:attrName>
                                        </p:attrNameLst>
                                      </p:cBhvr>
                                      <p:tavLst>
                                        <p:tav tm="0" fmla="#ppt_w*sin(2.5*pi*$)">
                                          <p:val>
                                            <p:fltVal val="0"/>
                                          </p:val>
                                        </p:tav>
                                        <p:tav tm="100000">
                                          <p:val>
                                            <p:fltVal val="1"/>
                                          </p:val>
                                        </p:tav>
                                      </p:tavLst>
                                    </p:anim>
                                    <p:anim calcmode="lin" valueType="num">
                                      <p:cBhvr>
                                        <p:cTn id="54" dur="2000" fill="hold"/>
                                        <p:tgtEl>
                                          <p:spTgt spid="1843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45"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2000"/>
                                        <p:tgtEl>
                                          <p:spTgt spid="7"/>
                                        </p:tgtEl>
                                      </p:cBhvr>
                                    </p:animEffect>
                                    <p:anim calcmode="lin" valueType="num">
                                      <p:cBhvr>
                                        <p:cTn id="60" dur="2000" fill="hold"/>
                                        <p:tgtEl>
                                          <p:spTgt spid="7"/>
                                        </p:tgtEl>
                                        <p:attrNameLst>
                                          <p:attrName>ppt_w</p:attrName>
                                        </p:attrNameLst>
                                      </p:cBhvr>
                                      <p:tavLst>
                                        <p:tav tm="0" fmla="#ppt_w*sin(2.5*pi*$)">
                                          <p:val>
                                            <p:fltVal val="0"/>
                                          </p:val>
                                        </p:tav>
                                        <p:tav tm="100000">
                                          <p:val>
                                            <p:fltVal val="1"/>
                                          </p:val>
                                        </p:tav>
                                      </p:tavLst>
                                    </p:anim>
                                    <p:anim calcmode="lin" valueType="num">
                                      <p:cBhvr>
                                        <p:cTn id="61"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45" presetClass="entr" presetSubtype="0" fill="hold" grpId="0" nodeType="clickEffect">
                                  <p:stCondLst>
                                    <p:cond delay="0"/>
                                  </p:stCondLst>
                                  <p:childTnLst>
                                    <p:set>
                                      <p:cBhvr>
                                        <p:cTn id="65" dur="1" fill="hold">
                                          <p:stCondLst>
                                            <p:cond delay="0"/>
                                          </p:stCondLst>
                                        </p:cTn>
                                        <p:tgtEl>
                                          <p:spTgt spid="18435">
                                            <p:txEl>
                                              <p:pRg st="5" end="5"/>
                                            </p:txEl>
                                          </p:spTgt>
                                        </p:tgtEl>
                                        <p:attrNameLst>
                                          <p:attrName>style.visibility</p:attrName>
                                        </p:attrNameLst>
                                      </p:cBhvr>
                                      <p:to>
                                        <p:strVal val="visible"/>
                                      </p:to>
                                    </p:set>
                                    <p:animEffect transition="in" filter="fade">
                                      <p:cBhvr>
                                        <p:cTn id="66" dur="2000"/>
                                        <p:tgtEl>
                                          <p:spTgt spid="18435">
                                            <p:txEl>
                                              <p:pRg st="5" end="5"/>
                                            </p:txEl>
                                          </p:spTgt>
                                        </p:tgtEl>
                                      </p:cBhvr>
                                    </p:animEffect>
                                    <p:anim calcmode="lin" valueType="num">
                                      <p:cBhvr>
                                        <p:cTn id="67" dur="2000" fill="hold"/>
                                        <p:tgtEl>
                                          <p:spTgt spid="18435">
                                            <p:txEl>
                                              <p:pRg st="5" end="5"/>
                                            </p:txEl>
                                          </p:spTgt>
                                        </p:tgtEl>
                                        <p:attrNameLst>
                                          <p:attrName>ppt_w</p:attrName>
                                        </p:attrNameLst>
                                      </p:cBhvr>
                                      <p:tavLst>
                                        <p:tav tm="0" fmla="#ppt_w*sin(2.5*pi*$)">
                                          <p:val>
                                            <p:fltVal val="0"/>
                                          </p:val>
                                        </p:tav>
                                        <p:tav tm="100000">
                                          <p:val>
                                            <p:fltVal val="1"/>
                                          </p:val>
                                        </p:tav>
                                      </p:tavLst>
                                    </p:anim>
                                    <p:anim calcmode="lin" valueType="num">
                                      <p:cBhvr>
                                        <p:cTn id="68" dur="2000" fill="hold"/>
                                        <p:tgtEl>
                                          <p:spTgt spid="18435">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Presenting Evidence</a:t>
            </a:r>
            <a:endParaRPr lang="en-US" dirty="0"/>
          </a:p>
        </p:txBody>
      </p:sp>
      <p:sp>
        <p:nvSpPr>
          <p:cNvPr id="3" name="Content Placeholder 2"/>
          <p:cNvSpPr>
            <a:spLocks noGrp="1"/>
          </p:cNvSpPr>
          <p:nvPr>
            <p:ph sz="quarter" idx="1"/>
          </p:nvPr>
        </p:nvSpPr>
        <p:spPr/>
        <p:txBody>
          <a:bodyPr/>
          <a:lstStyle/>
          <a:p>
            <a:r>
              <a:rPr lang="en-US" dirty="0" smtClean="0"/>
              <a:t>Should be selected based on intended audience.</a:t>
            </a:r>
          </a:p>
          <a:p>
            <a:r>
              <a:rPr lang="en-US" dirty="0" smtClean="0"/>
              <a:t>All evidence needs to be </a:t>
            </a:r>
            <a:r>
              <a:rPr lang="en-US" b="1" dirty="0" smtClean="0">
                <a:solidFill>
                  <a:srgbClr val="FF0000"/>
                </a:solidFill>
              </a:rPr>
              <a:t>relevant</a:t>
            </a:r>
            <a:r>
              <a:rPr lang="en-US" dirty="0" smtClean="0"/>
              <a:t>, </a:t>
            </a:r>
            <a:r>
              <a:rPr lang="en-US" b="1" dirty="0" smtClean="0">
                <a:solidFill>
                  <a:schemeClr val="tx2">
                    <a:lumMod val="75000"/>
                  </a:schemeClr>
                </a:solidFill>
              </a:rPr>
              <a:t>accurate</a:t>
            </a:r>
            <a:r>
              <a:rPr lang="en-US" dirty="0" smtClean="0"/>
              <a:t>, and </a:t>
            </a:r>
            <a:r>
              <a:rPr lang="en-US" b="1" dirty="0" smtClean="0">
                <a:solidFill>
                  <a:schemeClr val="accent3">
                    <a:lumMod val="50000"/>
                  </a:schemeClr>
                </a:solidFill>
              </a:rPr>
              <a:t>sufficient</a:t>
            </a:r>
            <a:r>
              <a:rPr lang="en-US" dirty="0" smtClean="0"/>
              <a:t>.</a:t>
            </a:r>
          </a:p>
          <a:p>
            <a:pPr lvl="1"/>
            <a:r>
              <a:rPr lang="en-US" dirty="0" smtClean="0">
                <a:solidFill>
                  <a:srgbClr val="FF0000"/>
                </a:solidFill>
              </a:rPr>
              <a:t>Good writers spell out relevance</a:t>
            </a:r>
          </a:p>
          <a:p>
            <a:pPr lvl="1"/>
            <a:r>
              <a:rPr lang="en-US" dirty="0" smtClean="0">
                <a:solidFill>
                  <a:schemeClr val="tx2">
                    <a:lumMod val="75000"/>
                  </a:schemeClr>
                </a:solidFill>
              </a:rPr>
              <a:t>Quote sources correctly without misrepresenting the information</a:t>
            </a:r>
          </a:p>
          <a:p>
            <a:pPr lvl="1"/>
            <a:r>
              <a:rPr lang="en-US" dirty="0" smtClean="0">
                <a:solidFill>
                  <a:schemeClr val="accent3">
                    <a:lumMod val="50000"/>
                  </a:schemeClr>
                </a:solidFill>
              </a:rPr>
              <a:t>Make sure you have enough evidence to support your claim</a:t>
            </a:r>
            <a:endParaRPr lang="en-US"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500"/>
                                        <p:tgtEl>
                                          <p:spTgt spid="3">
                                            <p:txEl>
                                              <p:pRg st="2" end="2"/>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r>
              <a:rPr lang="en-US" sz="3600" dirty="0"/>
              <a:t>Rogerian </a:t>
            </a:r>
            <a:r>
              <a:rPr lang="en-US" sz="3600" dirty="0" smtClean="0"/>
              <a:t>Structure</a:t>
            </a:r>
            <a:r>
              <a:rPr lang="en-US" sz="3600" smtClean="0"/>
              <a:t>: Stars </a:t>
            </a:r>
            <a:r>
              <a:rPr lang="en-US" sz="3600" dirty="0" smtClean="0"/>
              <a:t>&amp; Striped Forever</a:t>
            </a:r>
            <a:endParaRPr lang="en-US" sz="3600" dirty="0"/>
          </a:p>
        </p:txBody>
      </p:sp>
      <p:sp>
        <p:nvSpPr>
          <p:cNvPr id="8" name="TextBox 7"/>
          <p:cNvSpPr txBox="1"/>
          <p:nvPr/>
        </p:nvSpPr>
        <p:spPr>
          <a:xfrm>
            <a:off x="457200" y="1600200"/>
            <a:ext cx="845820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Introduction</a:t>
            </a:r>
            <a:r>
              <a:rPr lang="en-US" dirty="0" smtClean="0"/>
              <a:t>: </a:t>
            </a:r>
            <a:r>
              <a:rPr lang="en-US" i="1" dirty="0" smtClean="0"/>
              <a:t>paragraphs 1-2</a:t>
            </a:r>
          </a:p>
          <a:p>
            <a:pPr marL="285750" indent="-285750">
              <a:buFont typeface="Arial" panose="020B0604020202020204" pitchFamily="34" charset="0"/>
              <a:buChar char="•"/>
            </a:pPr>
            <a:r>
              <a:rPr lang="en-US" dirty="0" smtClean="0"/>
              <a:t>Asks readers to consider the association they have with the colors “red, white, &amp; blue” to call forth the image of the flag</a:t>
            </a:r>
          </a:p>
          <a:p>
            <a:pPr marL="285750" indent="-285750">
              <a:buFont typeface="Arial" panose="020B0604020202020204" pitchFamily="34" charset="0"/>
              <a:buChar char="•"/>
            </a:pPr>
            <a:r>
              <a:rPr lang="en-US" dirty="0" smtClean="0"/>
              <a:t>Gives history of the flag to establish its symbolic nature</a:t>
            </a:r>
          </a:p>
        </p:txBody>
      </p:sp>
      <p:sp>
        <p:nvSpPr>
          <p:cNvPr id="9" name="TextBox 8"/>
          <p:cNvSpPr txBox="1"/>
          <p:nvPr/>
        </p:nvSpPr>
        <p:spPr>
          <a:xfrm>
            <a:off x="457200" y="2895600"/>
            <a:ext cx="84582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Opposing side, nonjudgmental: </a:t>
            </a:r>
            <a:r>
              <a:rPr lang="en-US" i="1" dirty="0" smtClean="0"/>
              <a:t>paragraph 3</a:t>
            </a:r>
          </a:p>
          <a:p>
            <a:pPr marL="285750" indent="-285750">
              <a:buFont typeface="Arial" panose="020B0604020202020204" pitchFamily="34" charset="0"/>
              <a:buChar char="•"/>
            </a:pPr>
            <a:r>
              <a:rPr lang="en-US" dirty="0" smtClean="0"/>
              <a:t>Reviews origins of our understanding of respecting the flag</a:t>
            </a:r>
          </a:p>
          <a:p>
            <a:pPr marL="285750" indent="-285750">
              <a:buFont typeface="Arial" panose="020B0604020202020204" pitchFamily="34" charset="0"/>
              <a:buChar char="•"/>
            </a:pPr>
            <a:r>
              <a:rPr lang="en-US" dirty="0" smtClean="0"/>
              <a:t>Gives specific examples of what to do/not to do to show respect</a:t>
            </a:r>
            <a:r>
              <a:rPr lang="en-US" b="1" dirty="0" smtClean="0"/>
              <a:t> </a:t>
            </a:r>
            <a:endParaRPr lang="en-US" b="1" dirty="0"/>
          </a:p>
        </p:txBody>
      </p:sp>
      <p:sp>
        <p:nvSpPr>
          <p:cNvPr id="10" name="TextBox 9"/>
          <p:cNvSpPr txBox="1"/>
          <p:nvPr/>
        </p:nvSpPr>
        <p:spPr>
          <a:xfrm>
            <a:off x="457200" y="3962400"/>
            <a:ext cx="8458200"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Author’s viewpoint:</a:t>
            </a:r>
            <a:r>
              <a:rPr lang="en-US" dirty="0" smtClean="0"/>
              <a:t> </a:t>
            </a:r>
            <a:r>
              <a:rPr lang="en-US" i="1" dirty="0" smtClean="0"/>
              <a:t>paragraphs 4-6</a:t>
            </a:r>
            <a:endParaRPr lang="en-US" dirty="0" smtClean="0"/>
          </a:p>
          <a:p>
            <a:pPr marL="285750" indent="-285750">
              <a:buFont typeface="Arial" panose="020B0604020202020204" pitchFamily="34" charset="0"/>
              <a:buChar char="•"/>
            </a:pPr>
            <a:r>
              <a:rPr lang="en-US" dirty="0" smtClean="0"/>
              <a:t>Addresses the Flag Code</a:t>
            </a:r>
          </a:p>
          <a:p>
            <a:pPr marL="285750" indent="-285750">
              <a:buFont typeface="Arial" panose="020B0604020202020204" pitchFamily="34" charset="0"/>
              <a:buChar char="•"/>
            </a:pPr>
            <a:r>
              <a:rPr lang="en-US" dirty="0" smtClean="0"/>
              <a:t>Many ways we unknowingly disrespect the flag</a:t>
            </a:r>
          </a:p>
          <a:p>
            <a:pPr marL="285750" indent="-285750">
              <a:buFont typeface="Arial" panose="020B0604020202020204" pitchFamily="34" charset="0"/>
              <a:buChar char="•"/>
            </a:pPr>
            <a:r>
              <a:rPr lang="en-US" dirty="0" smtClean="0"/>
              <a:t>Focuses on burning the flag as protest as the specific controversial issue</a:t>
            </a:r>
          </a:p>
          <a:p>
            <a:pPr marL="285750" indent="-285750">
              <a:buFont typeface="Arial" panose="020B0604020202020204" pitchFamily="34" charset="0"/>
              <a:buChar char="•"/>
            </a:pPr>
            <a:r>
              <a:rPr lang="en-US" dirty="0" smtClean="0"/>
              <a:t>Uses patriotic figures to provide support</a:t>
            </a:r>
          </a:p>
          <a:p>
            <a:pPr marL="285750" indent="-285750">
              <a:buFont typeface="Arial" panose="020B0604020202020204" pitchFamily="34" charset="0"/>
              <a:buChar char="•"/>
            </a:pPr>
            <a:r>
              <a:rPr lang="en-US" dirty="0" smtClean="0"/>
              <a:t>Focuses on important of Freedom of Speech</a:t>
            </a:r>
          </a:p>
        </p:txBody>
      </p:sp>
      <p:sp>
        <p:nvSpPr>
          <p:cNvPr id="11" name="TextBox 10"/>
          <p:cNvSpPr txBox="1"/>
          <p:nvPr/>
        </p:nvSpPr>
        <p:spPr>
          <a:xfrm>
            <a:off x="457200" y="5791200"/>
            <a:ext cx="84582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Conclusion, common ground:</a:t>
            </a:r>
            <a:r>
              <a:rPr lang="en-US" dirty="0"/>
              <a:t> </a:t>
            </a:r>
            <a:r>
              <a:rPr lang="en-US" i="1" dirty="0" smtClean="0"/>
              <a:t>paragraph 7</a:t>
            </a:r>
          </a:p>
          <a:p>
            <a:pPr marL="285750" indent="-285750">
              <a:buFont typeface="Arial" panose="020B0604020202020204" pitchFamily="34" charset="0"/>
              <a:buChar char="•"/>
            </a:pPr>
            <a:r>
              <a:rPr lang="en-US" dirty="0" smtClean="0"/>
              <a:t>United by PATRIOTISM. We all agree </a:t>
            </a:r>
            <a:r>
              <a:rPr lang="en-US" b="1" dirty="0" smtClean="0"/>
              <a:t>freedom</a:t>
            </a:r>
            <a:r>
              <a:rPr lang="en-US" dirty="0" smtClean="0"/>
              <a:t> is important, but differ with the </a:t>
            </a:r>
            <a:r>
              <a:rPr lang="en-US" b="1" dirty="0" smtClean="0"/>
              <a:t>symbol</a:t>
            </a:r>
            <a:r>
              <a:rPr lang="en-US" dirty="0" smtClean="0"/>
              <a:t> of freedom – the freedom is more important that its symbol.</a:t>
            </a:r>
            <a:endParaRPr lang="en-US" dirty="0"/>
          </a:p>
        </p:txBody>
      </p:sp>
    </p:spTree>
    <p:extLst>
      <p:ext uri="{BB962C8B-B14F-4D97-AF65-F5344CB8AC3E}">
        <p14:creationId xmlns:p14="http://schemas.microsoft.com/office/powerpoint/2010/main" val="422406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fade">
                                      <p:cBhvr>
                                        <p:cTn id="25" dur="500"/>
                                        <p:tgtEl>
                                          <p:spTgt spid="9">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500"/>
                                        <p:tgtEl>
                                          <p:spTgt spid="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500"/>
                                        <p:tgtEl>
                                          <p:spTgt spid="10">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
                                            <p:txEl>
                                              <p:pRg st="1" end="1"/>
                                            </p:txEl>
                                          </p:spTgt>
                                        </p:tgtEl>
                                        <p:attrNameLst>
                                          <p:attrName>style.visibility</p:attrName>
                                        </p:attrNameLst>
                                      </p:cBhvr>
                                      <p:to>
                                        <p:strVal val="visible"/>
                                      </p:to>
                                    </p:set>
                                    <p:animEffect transition="in" filter="fade">
                                      <p:cBhvr>
                                        <p:cTn id="38" dur="500"/>
                                        <p:tgtEl>
                                          <p:spTgt spid="10">
                                            <p:txEl>
                                              <p:pRg st="1" end="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animEffect transition="in" filter="fade">
                                      <p:cBhvr>
                                        <p:cTn id="41" dur="500"/>
                                        <p:tgtEl>
                                          <p:spTgt spid="10">
                                            <p:txEl>
                                              <p:pRg st="2" end="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0">
                                            <p:txEl>
                                              <p:pRg st="3" end="3"/>
                                            </p:txEl>
                                          </p:spTgt>
                                        </p:tgtEl>
                                        <p:attrNameLst>
                                          <p:attrName>style.visibility</p:attrName>
                                        </p:attrNameLst>
                                      </p:cBhvr>
                                      <p:to>
                                        <p:strVal val="visible"/>
                                      </p:to>
                                    </p:set>
                                    <p:animEffect transition="in" filter="fade">
                                      <p:cBhvr>
                                        <p:cTn id="44" dur="500"/>
                                        <p:tgtEl>
                                          <p:spTgt spid="10">
                                            <p:txEl>
                                              <p:pRg st="3" end="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0">
                                            <p:txEl>
                                              <p:pRg st="4" end="4"/>
                                            </p:txEl>
                                          </p:spTgt>
                                        </p:tgtEl>
                                        <p:attrNameLst>
                                          <p:attrName>style.visibility</p:attrName>
                                        </p:attrNameLst>
                                      </p:cBhvr>
                                      <p:to>
                                        <p:strVal val="visible"/>
                                      </p:to>
                                    </p:set>
                                    <p:animEffect transition="in" filter="fade">
                                      <p:cBhvr>
                                        <p:cTn id="47" dur="500"/>
                                        <p:tgtEl>
                                          <p:spTgt spid="10">
                                            <p:txEl>
                                              <p:pRg st="4" end="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xEl>
                                              <p:pRg st="5" end="5"/>
                                            </p:txEl>
                                          </p:spTgt>
                                        </p:tgtEl>
                                        <p:attrNameLst>
                                          <p:attrName>style.visibility</p:attrName>
                                        </p:attrNameLst>
                                      </p:cBhvr>
                                      <p:to>
                                        <p:strVal val="visible"/>
                                      </p:to>
                                    </p:set>
                                    <p:animEffect transition="in" filter="fade">
                                      <p:cBhvr>
                                        <p:cTn id="50" dur="500"/>
                                        <p:tgtEl>
                                          <p:spTgt spid="10">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1">
                                            <p:txEl>
                                              <p:pRg st="0" end="0"/>
                                            </p:txEl>
                                          </p:spTgt>
                                        </p:tgtEl>
                                        <p:attrNameLst>
                                          <p:attrName>style.visibility</p:attrName>
                                        </p:attrNameLst>
                                      </p:cBhvr>
                                      <p:to>
                                        <p:strVal val="visible"/>
                                      </p:to>
                                    </p:set>
                                    <p:animEffect transition="in" filter="fade">
                                      <p:cBhvr>
                                        <p:cTn id="55" dur="500"/>
                                        <p:tgtEl>
                                          <p:spTgt spid="11">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1">
                                            <p:txEl>
                                              <p:pRg st="1" end="1"/>
                                            </p:txEl>
                                          </p:spTgt>
                                        </p:tgtEl>
                                        <p:attrNameLst>
                                          <p:attrName>style.visibility</p:attrName>
                                        </p:attrNameLst>
                                      </p:cBhvr>
                                      <p:to>
                                        <p:strVal val="visible"/>
                                      </p:to>
                                    </p:set>
                                    <p:animEffect transition="in" filter="fade">
                                      <p:cBhvr>
                                        <p:cTn id="60"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Logical Fallacies- a failure to make a sufficient, logical connection between the evidence and claim.</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7500" lnSpcReduction="20000"/>
          </a:bodyPr>
          <a:lstStyle/>
          <a:p>
            <a:r>
              <a:rPr lang="en-US" b="1" dirty="0" smtClean="0"/>
              <a:t>Fallacies of Relevance</a:t>
            </a:r>
          </a:p>
          <a:p>
            <a:pPr lvl="1"/>
            <a:r>
              <a:rPr lang="en-US" b="1" dirty="0" smtClean="0"/>
              <a:t>Red herring – </a:t>
            </a:r>
            <a:r>
              <a:rPr lang="en-US" dirty="0" smtClean="0"/>
              <a:t>when a “speaker skips to a new and irrelevant topic in order to avoid the topic of discussion.”</a:t>
            </a:r>
          </a:p>
          <a:p>
            <a:pPr lvl="2"/>
            <a:r>
              <a:rPr lang="en-US" dirty="0" smtClean="0"/>
              <a:t>A Student caught cheating says “I know I’ve made a mistake. But think of my parents. They’re going to kill me” </a:t>
            </a:r>
            <a:r>
              <a:rPr lang="en-US" sz="1800" i="1" dirty="0" smtClean="0"/>
              <a:t>~attempts to distract with pity</a:t>
            </a:r>
          </a:p>
          <a:p>
            <a:pPr lvl="2"/>
            <a:endParaRPr lang="en-US" i="1" dirty="0" smtClean="0"/>
          </a:p>
          <a:p>
            <a:pPr lvl="1"/>
            <a:r>
              <a:rPr lang="en-US" b="1" i="1" dirty="0" smtClean="0"/>
              <a:t>Ad hominem </a:t>
            </a:r>
            <a:r>
              <a:rPr lang="en-US" b="1" dirty="0" smtClean="0"/>
              <a:t>fallacy – </a:t>
            </a:r>
            <a:r>
              <a:rPr lang="en-US" dirty="0" smtClean="0"/>
              <a:t>Latin for “against the man”; refers to tactic of attacking the character of the other speaker/opposition</a:t>
            </a:r>
          </a:p>
          <a:p>
            <a:pPr lvl="2"/>
            <a:r>
              <a:rPr lang="en-US" dirty="0" smtClean="0"/>
              <a:t>“How can you argue your case for vegetarianism when you are enjoying your steak?” </a:t>
            </a:r>
            <a:r>
              <a:rPr lang="en-US" sz="1800" i="1" dirty="0" smtClean="0"/>
              <a:t>~ attack’s speaker’s character versus her argument</a:t>
            </a:r>
          </a:p>
          <a:p>
            <a:pPr lvl="2"/>
            <a:endParaRPr lang="en-US" i="1" dirty="0" smtClean="0"/>
          </a:p>
          <a:p>
            <a:pPr lvl="1"/>
            <a:r>
              <a:rPr lang="en-US" b="1" dirty="0" smtClean="0"/>
              <a:t>Faulty analogy – </a:t>
            </a:r>
            <a:r>
              <a:rPr lang="en-US" dirty="0" smtClean="0"/>
              <a:t>most vulnerable of because always susceptible; must balance similarity to disparity </a:t>
            </a:r>
          </a:p>
          <a:p>
            <a:pPr lvl="2"/>
            <a:r>
              <a:rPr lang="en-US" dirty="0" smtClean="0"/>
              <a:t>Because human bodies become less active as they grow older, and because they eventually die, it is reasonable to expect that political bodies will become less and less active the longer they are in existence, and that they too will eventually die. ~ </a:t>
            </a:r>
            <a:r>
              <a:rPr lang="en-US" sz="1800" i="1" dirty="0" smtClean="0"/>
              <a:t>assumes if there is some similarity, there must be more similarities</a:t>
            </a:r>
            <a:endParaRPr lang="en-US" i="1" dirty="0" smtClean="0"/>
          </a:p>
          <a:p>
            <a:pPr lvl="2"/>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smtClean="0"/>
              <a:t>Logical Fallacies- a failure to make a sufficient, logical connection between the evidence and claim.</a:t>
            </a:r>
            <a:endParaRPr lang="en-US" sz="2700" dirty="0"/>
          </a:p>
        </p:txBody>
      </p:sp>
      <p:sp>
        <p:nvSpPr>
          <p:cNvPr id="3" name="Content Placeholder 2"/>
          <p:cNvSpPr>
            <a:spLocks noGrp="1"/>
          </p:cNvSpPr>
          <p:nvPr>
            <p:ph sz="quarter" idx="1"/>
          </p:nvPr>
        </p:nvSpPr>
        <p:spPr>
          <a:xfrm>
            <a:off x="612648" y="1600200"/>
            <a:ext cx="8153400" cy="4876800"/>
          </a:xfrm>
        </p:spPr>
        <p:txBody>
          <a:bodyPr>
            <a:normAutofit fontScale="77500" lnSpcReduction="20000"/>
          </a:bodyPr>
          <a:lstStyle/>
          <a:p>
            <a:r>
              <a:rPr lang="en-US" b="1" dirty="0" smtClean="0"/>
              <a:t>Fallacies of Accuracy</a:t>
            </a:r>
          </a:p>
          <a:p>
            <a:pPr lvl="1"/>
            <a:r>
              <a:rPr lang="en-US" b="1" dirty="0" smtClean="0"/>
              <a:t>Straw man fallacy – </a:t>
            </a:r>
            <a:r>
              <a:rPr lang="en-US" dirty="0" smtClean="0"/>
              <a:t>purposely choosing an overly simple or ridiculous example for an opponent’s argument to belittle their claim	</a:t>
            </a:r>
          </a:p>
          <a:p>
            <a:pPr lvl="2"/>
            <a:r>
              <a:rPr lang="en-US" sz="2100" dirty="0" smtClean="0"/>
              <a:t>Bill and Jill are arguing about cleaning out their closets: </a:t>
            </a:r>
            <a:br>
              <a:rPr lang="en-US" sz="2100" dirty="0" smtClean="0"/>
            </a:br>
            <a:r>
              <a:rPr lang="en-US" sz="2100" dirty="0" smtClean="0"/>
              <a:t>Jill: "We should clean out the closets. They are getting a bit messy." </a:t>
            </a:r>
            <a:br>
              <a:rPr lang="en-US" sz="2100" dirty="0" smtClean="0"/>
            </a:br>
            <a:r>
              <a:rPr lang="en-US" sz="2100" dirty="0" smtClean="0"/>
              <a:t>Bill: "Why, we just went through those closets last year. Do we have to clean them out everyday?" </a:t>
            </a:r>
            <a:br>
              <a:rPr lang="en-US" sz="2100" dirty="0" smtClean="0"/>
            </a:br>
            <a:r>
              <a:rPr lang="en-US" sz="2100" dirty="0" smtClean="0"/>
              <a:t>Jill: "I never said anything about cleaning them out every day. You just want too keep all your junk forever, which is just ridiculous.“ </a:t>
            </a:r>
            <a:br>
              <a:rPr lang="en-US" sz="2100" dirty="0" smtClean="0"/>
            </a:br>
            <a:r>
              <a:rPr lang="en-US" sz="2100" i="1" dirty="0" smtClean="0"/>
              <a:t>~Bill leaps to having to clean “every day” while Jill jumps to keeping the junk “forever”</a:t>
            </a:r>
            <a:endParaRPr lang="en-US" sz="1500" i="1" dirty="0" smtClean="0"/>
          </a:p>
          <a:p>
            <a:pPr lvl="1"/>
            <a:endParaRPr lang="en-US" dirty="0" smtClean="0"/>
          </a:p>
          <a:p>
            <a:pPr lvl="1"/>
            <a:r>
              <a:rPr lang="en-US" b="1" dirty="0" smtClean="0"/>
              <a:t>Either/or fallacy, a.k.a. false dilemma- </a:t>
            </a:r>
            <a:r>
              <a:rPr lang="en-US" dirty="0" smtClean="0"/>
              <a:t>offers only extremes as possible choices</a:t>
            </a:r>
          </a:p>
          <a:p>
            <a:pPr lvl="2"/>
            <a:r>
              <a:rPr lang="en-US" dirty="0" smtClean="0"/>
              <a:t>Bill: "Jill and I both support having prayer in public schools." </a:t>
            </a:r>
            <a:br>
              <a:rPr lang="en-US" dirty="0" smtClean="0"/>
            </a:br>
            <a:r>
              <a:rPr lang="en-US" dirty="0" smtClean="0"/>
              <a:t>Jill: "Hey, I never said that!" </a:t>
            </a:r>
            <a:br>
              <a:rPr lang="en-US" dirty="0" smtClean="0"/>
            </a:br>
            <a:r>
              <a:rPr lang="en-US" dirty="0" smtClean="0"/>
              <a:t>Bill: "You're not an atheist are you Jill?“ </a:t>
            </a:r>
            <a:br>
              <a:rPr lang="en-US" dirty="0" smtClean="0"/>
            </a:br>
            <a:r>
              <a:rPr lang="en-US" sz="2000" i="1" dirty="0" smtClean="0"/>
              <a:t>~Bill is arguing that either Jill supports prayer in schools </a:t>
            </a:r>
            <a:r>
              <a:rPr lang="en-US" sz="2000" i="1" u="sng" dirty="0" smtClean="0"/>
              <a:t>or </a:t>
            </a:r>
            <a:r>
              <a:rPr lang="en-US" sz="2000" i="1" dirty="0" smtClean="0"/>
              <a:t>she is an atheist, but those are not the only options</a:t>
            </a:r>
            <a:endParaRPr lang="en-US" i="1" dirty="0" smtClean="0"/>
          </a:p>
          <a:p>
            <a:pPr lvl="1"/>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smtClean="0"/>
              <a:t>Logical Fallacies- a failure to make a sufficient, logical connection between the evidence and claim.</a:t>
            </a:r>
            <a:endParaRPr lang="en-US" sz="2700" dirty="0"/>
          </a:p>
        </p:txBody>
      </p:sp>
      <p:sp>
        <p:nvSpPr>
          <p:cNvPr id="3" name="Content Placeholder 2"/>
          <p:cNvSpPr>
            <a:spLocks noGrp="1"/>
          </p:cNvSpPr>
          <p:nvPr>
            <p:ph sz="quarter" idx="1"/>
          </p:nvPr>
        </p:nvSpPr>
        <p:spPr>
          <a:xfrm>
            <a:off x="612648" y="1600200"/>
            <a:ext cx="8153400" cy="4953000"/>
          </a:xfrm>
        </p:spPr>
        <p:txBody>
          <a:bodyPr>
            <a:normAutofit fontScale="77500" lnSpcReduction="20000"/>
          </a:bodyPr>
          <a:lstStyle/>
          <a:p>
            <a:r>
              <a:rPr lang="en-US" b="1" dirty="0" smtClean="0"/>
              <a:t>Fallacies of Insufficiency </a:t>
            </a:r>
          </a:p>
          <a:p>
            <a:pPr lvl="1"/>
            <a:r>
              <a:rPr lang="en-US" b="1" dirty="0" smtClean="0"/>
              <a:t>Hasty generalization - </a:t>
            </a:r>
            <a:r>
              <a:rPr lang="en-US" dirty="0" smtClean="0"/>
              <a:t> possibly most common; not enough evidence to support a conclusion </a:t>
            </a:r>
          </a:p>
          <a:p>
            <a:pPr lvl="2"/>
            <a:r>
              <a:rPr lang="en-US" dirty="0" smtClean="0"/>
              <a:t>Sam is riding her bike in her home town in Maine, minding her own business. A station wagon comes up behind her and the driver starts beeping his horn and then tries to force her off the road. As he goes by, the driver yells "get on the sidewalk where you belong!" Sam sees that the car has Ohio plates and concludes that all Ohio drivers are jerks.</a:t>
            </a:r>
            <a:br>
              <a:rPr lang="en-US" dirty="0" smtClean="0"/>
            </a:br>
            <a:r>
              <a:rPr lang="en-US" sz="1900" i="1" dirty="0" smtClean="0"/>
              <a:t>~Because of one experience, Sam makes an assumption about all Ohio drivers </a:t>
            </a:r>
            <a:endParaRPr lang="en-US" i="1" dirty="0" smtClean="0"/>
          </a:p>
          <a:p>
            <a:pPr lvl="1"/>
            <a:endParaRPr lang="en-US" dirty="0" smtClean="0"/>
          </a:p>
          <a:p>
            <a:pPr lvl="1"/>
            <a:r>
              <a:rPr lang="en-US" b="1" dirty="0" smtClean="0"/>
              <a:t>Circular reasoning – </a:t>
            </a:r>
            <a:r>
              <a:rPr lang="en-US" dirty="0" smtClean="0"/>
              <a:t>repeating the claim as a way to provide evidence </a:t>
            </a:r>
          </a:p>
          <a:p>
            <a:pPr lvl="2"/>
            <a:r>
              <a:rPr lang="en-US" dirty="0" smtClean="0"/>
              <a:t>Bill: "God must exist." </a:t>
            </a:r>
            <a:br>
              <a:rPr lang="en-US" dirty="0" smtClean="0"/>
            </a:br>
            <a:r>
              <a:rPr lang="en-US" dirty="0" smtClean="0"/>
              <a:t>Jill: "How do you know." </a:t>
            </a:r>
            <a:br>
              <a:rPr lang="en-US" dirty="0" smtClean="0"/>
            </a:br>
            <a:r>
              <a:rPr lang="en-US" dirty="0" smtClean="0"/>
              <a:t>Bill: "Because the Bible says so." </a:t>
            </a:r>
            <a:br>
              <a:rPr lang="en-US" dirty="0" smtClean="0"/>
            </a:br>
            <a:r>
              <a:rPr lang="en-US" dirty="0" smtClean="0"/>
              <a:t>Jill: "Why should I believe the Bible?" </a:t>
            </a:r>
            <a:br>
              <a:rPr lang="en-US" dirty="0" smtClean="0"/>
            </a:br>
            <a:r>
              <a:rPr lang="en-US" dirty="0" smtClean="0"/>
              <a:t>Bill: "Because the Bible was written by God.“</a:t>
            </a:r>
            <a:br>
              <a:rPr lang="en-US" dirty="0" smtClean="0"/>
            </a:br>
            <a:r>
              <a:rPr lang="en-US" sz="2100" i="1" dirty="0" smtClean="0"/>
              <a:t>~ Bill’s argument doesn’t provide evidence, it just repeats his claim</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First Hand Evidence </a:t>
            </a:r>
            <a:r>
              <a:rPr lang="en-US" dirty="0" smtClean="0"/>
              <a:t>– something you </a:t>
            </a:r>
            <a:r>
              <a:rPr lang="en-US" i="1" dirty="0" smtClean="0"/>
              <a:t>know</a:t>
            </a:r>
            <a:r>
              <a:rPr lang="en-US" dirty="0" smtClean="0"/>
              <a:t> from personal experience, anecdotes, observation, general knowledge of events</a:t>
            </a:r>
          </a:p>
          <a:p>
            <a:pPr lvl="1"/>
            <a:r>
              <a:rPr lang="en-US" b="1" dirty="0" smtClean="0"/>
              <a:t>Personal experience </a:t>
            </a:r>
            <a:r>
              <a:rPr lang="en-US" dirty="0" smtClean="0"/>
              <a:t>– most common of 1</a:t>
            </a:r>
            <a:r>
              <a:rPr lang="en-US" baseline="30000" dirty="0" smtClean="0"/>
              <a:t>st</a:t>
            </a:r>
            <a:r>
              <a:rPr lang="en-US" dirty="0" smtClean="0"/>
              <a:t> hand; adds a “human element” that appeals to </a:t>
            </a:r>
            <a:r>
              <a:rPr lang="en-US" i="1" dirty="0" smtClean="0"/>
              <a:t>pathos;</a:t>
            </a:r>
            <a:r>
              <a:rPr lang="en-US" dirty="0" smtClean="0"/>
              <a:t> works best if you can speak as an insider</a:t>
            </a:r>
          </a:p>
          <a:p>
            <a:pPr lvl="1"/>
            <a:r>
              <a:rPr lang="en-US" b="1" dirty="0" smtClean="0"/>
              <a:t>Anecdotes about others – </a:t>
            </a:r>
            <a:r>
              <a:rPr lang="en-US" dirty="0" smtClean="0"/>
              <a:t>what you have observed or been told about; can be powerful for an emotional appeal.</a:t>
            </a:r>
          </a:p>
          <a:p>
            <a:pPr lvl="1"/>
            <a:r>
              <a:rPr lang="en-US" b="1" dirty="0" smtClean="0"/>
              <a:t>Current Events </a:t>
            </a:r>
            <a:r>
              <a:rPr lang="en-US" dirty="0" smtClean="0"/>
              <a:t>– 1</a:t>
            </a:r>
            <a:r>
              <a:rPr lang="en-US" baseline="30000" dirty="0" smtClean="0"/>
              <a:t>st</a:t>
            </a:r>
            <a:r>
              <a:rPr lang="en-US" dirty="0" smtClean="0"/>
              <a:t> hand evidence through observation;” can be </a:t>
            </a:r>
            <a:r>
              <a:rPr lang="en-US" dirty="0" err="1" smtClean="0"/>
              <a:t>interpretted</a:t>
            </a:r>
            <a:r>
              <a:rPr lang="en-US" dirty="0" smtClean="0"/>
              <a:t> in many ways, so seek out multiple perspectives”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1700</TotalTime>
  <Words>2979</Words>
  <Application>Microsoft Office PowerPoint</Application>
  <PresentationFormat>On-screen Show (4:3)</PresentationFormat>
  <Paragraphs>385</Paragraphs>
  <Slides>50</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50</vt:i4>
      </vt:variant>
    </vt:vector>
  </HeadingPairs>
  <TitlesOfParts>
    <vt:vector size="60" baseType="lpstr">
      <vt:lpstr>Arial</vt:lpstr>
      <vt:lpstr>Calibri</vt:lpstr>
      <vt:lpstr>Tahoma</vt:lpstr>
      <vt:lpstr>Times New Roman</vt:lpstr>
      <vt:lpstr>Tw Cen MT</vt:lpstr>
      <vt:lpstr>Verdana</vt:lpstr>
      <vt:lpstr>Wingdings</vt:lpstr>
      <vt:lpstr>Wingdings 2</vt:lpstr>
      <vt:lpstr>Wingdings 3</vt:lpstr>
      <vt:lpstr>Median</vt:lpstr>
      <vt:lpstr>Analyzing Arguments</vt:lpstr>
      <vt:lpstr>What is Argument?</vt:lpstr>
      <vt:lpstr>Claim</vt:lpstr>
      <vt:lpstr>From Claim to Thesis</vt:lpstr>
      <vt:lpstr>Presenting Evidence</vt:lpstr>
      <vt:lpstr>Logical Fallacies- a failure to make a sufficient, logical connection between the evidence and claim.</vt:lpstr>
      <vt:lpstr>Logical Fallacies- a failure to make a sufficient, logical connection between the evidence and claim.</vt:lpstr>
      <vt:lpstr>Logical Fallacies- a failure to make a sufficient, logical connection between the evidence and claim.</vt:lpstr>
      <vt:lpstr>Evidence</vt:lpstr>
      <vt:lpstr>Second-Hand Evidence</vt:lpstr>
      <vt:lpstr>Second-Hand Evidence</vt:lpstr>
      <vt:lpstr>Second-Hand Evidence</vt:lpstr>
      <vt:lpstr>Second-Hand Evidence</vt:lpstr>
      <vt:lpstr>Applying to Argument Examples</vt:lpstr>
      <vt:lpstr>Applying to Argument Examples</vt:lpstr>
      <vt:lpstr>Shaping Argument</vt:lpstr>
      <vt:lpstr>The Classical Oration</vt:lpstr>
      <vt:lpstr>Induction</vt:lpstr>
      <vt:lpstr>Induction examples</vt:lpstr>
      <vt:lpstr>Deduction</vt:lpstr>
      <vt:lpstr>Deduction</vt:lpstr>
      <vt:lpstr>Applying to Argument Examples</vt:lpstr>
      <vt:lpstr>Analyzing Argument:  “Should Batman kill the Joker?”</vt:lpstr>
      <vt:lpstr>The Classical Oration</vt:lpstr>
      <vt:lpstr>Arrangement: Classical Oration “Should Batman kill the Joker?”</vt:lpstr>
      <vt:lpstr>Stephen Toulmin</vt:lpstr>
      <vt:lpstr>Six Total Elements</vt:lpstr>
      <vt:lpstr>The three basic elements:</vt:lpstr>
      <vt:lpstr>Claims</vt:lpstr>
      <vt:lpstr>More about claims...</vt:lpstr>
      <vt:lpstr>Support (proof, grounds, or data)</vt:lpstr>
      <vt:lpstr>More about support...</vt:lpstr>
      <vt:lpstr>Still more about supports...</vt:lpstr>
      <vt:lpstr>Clue words for identifying the support</vt:lpstr>
      <vt:lpstr>Warrants</vt:lpstr>
      <vt:lpstr>Still more about warrants...</vt:lpstr>
      <vt:lpstr>More about warrants...</vt:lpstr>
      <vt:lpstr>the first triad sample argument 1</vt:lpstr>
      <vt:lpstr>the first triad sample argument 2</vt:lpstr>
      <vt:lpstr>the first triad sample argument 4</vt:lpstr>
      <vt:lpstr>the first triad sample argument 3</vt:lpstr>
      <vt:lpstr>Setting Up the Toulmin Model</vt:lpstr>
      <vt:lpstr>Textual Examples</vt:lpstr>
      <vt:lpstr>Evidence, claim, warrant, backing</vt:lpstr>
      <vt:lpstr>Limitations regarding the Toulmin model</vt:lpstr>
      <vt:lpstr>Do Now</vt:lpstr>
      <vt:lpstr>Rogerian Model</vt:lpstr>
      <vt:lpstr>Rogerian Model –basic characteristics</vt:lpstr>
      <vt:lpstr>Rogerian Arguments: Structure</vt:lpstr>
      <vt:lpstr>Rogerian Structure: Stars &amp; Striped Forever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Arguments</dc:title>
  <dc:creator>Shay</dc:creator>
  <cp:lastModifiedBy>Fitzell, Shaylyn</cp:lastModifiedBy>
  <cp:revision>44</cp:revision>
  <dcterms:created xsi:type="dcterms:W3CDTF">2014-12-02T01:19:24Z</dcterms:created>
  <dcterms:modified xsi:type="dcterms:W3CDTF">2016-11-15T19:11:42Z</dcterms:modified>
</cp:coreProperties>
</file>